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5143500" cx="9144000"/>
  <p:notesSz cx="6858000" cy="9144000"/>
  <p:embeddedFontLst>
    <p:embeddedFont>
      <p:font typeface="Raleway"/>
      <p:regular r:id="rId45"/>
      <p:bold r:id="rId46"/>
      <p:italic r:id="rId47"/>
      <p:boldItalic r:id="rId48"/>
    </p:embeddedFont>
    <p:embeddedFont>
      <p:font typeface="Roboto"/>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Raleway-bold.fntdata"/><Relationship Id="rId45" Type="http://schemas.openxmlformats.org/officeDocument/2006/relationships/font" Target="fonts/Raleway-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Raleway-boldItalic.fntdata"/><Relationship Id="rId47" Type="http://schemas.openxmlformats.org/officeDocument/2006/relationships/font" Target="fonts/Raleway-italic.fntdata"/><Relationship Id="rId49" Type="http://schemas.openxmlformats.org/officeDocument/2006/relationships/font" Target="fonts/Roboto-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oboto-italic.fntdata"/><Relationship Id="rId50" Type="http://schemas.openxmlformats.org/officeDocument/2006/relationships/font" Target="fonts/Roboto-bold.fntdata"/><Relationship Id="rId52" Type="http://schemas.openxmlformats.org/officeDocument/2006/relationships/font" Target="fonts/Roboto-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f17b32b516_0_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f17b32b516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f17b32b516_0_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f17b32b516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f17b32b516_0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f17b32b516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f17b32b516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f17b32b516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f17b32b51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f17b32b51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f17b32b51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f17b32b51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f17b32b516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f17b32b516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f17b32b516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f17b32b516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f17b32b516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f17b32b516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f17b32b516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f17b32b516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f17b32b516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f17b32b516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f17b32b516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f17b32b516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f17b32b516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f17b32b516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f17b32b516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f17b32b516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f17b32b516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f17b32b516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f17b32b516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f17b32b516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f17b32b516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f17b32b516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f17b32b516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f17b32b516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f17b32b516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f17b32b516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f17b32b516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f17b32b516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f17b32b516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f17b32b516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f17b32b516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f17b32b516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f17b32b516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f17b32b516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f17b32b516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f17b32b516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f17b32b516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f17b32b516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f17b32b516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f17b32b516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f17b32b516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f17b32b516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f17b32b516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2f17b32b516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f17b32b516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f17b32b516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f17b32b516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f17b32b516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f17b32b516_0_6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f17b32b516_0_6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f17b32b516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f17b32b516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f17b32b516_0_7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2f17b32b516_0_7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f17b32b516_0_7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f17b32b516_0_7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f17b32b516_0_7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f17b32b516_0_7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f17b32b516_0_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f17b32b516_0_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f17b32b516_0_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f17b32b516_0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f17b32b516_0_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2f17b32b516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85875" y="264475"/>
            <a:ext cx="8183700" cy="14736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2" name="Google Shape;12;p2"/>
          <p:cNvSpPr txBox="1"/>
          <p:nvPr>
            <p:ph idx="1" type="subTitle"/>
          </p:nvPr>
        </p:nvSpPr>
        <p:spPr>
          <a:xfrm>
            <a:off x="485875" y="1738075"/>
            <a:ext cx="8183700" cy="861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485875" y="1714500"/>
            <a:ext cx="8183700" cy="785700"/>
          </a:xfrm>
          <a:prstGeom prst="rect">
            <a:avLst/>
          </a:prstGeom>
        </p:spPr>
        <p:txBody>
          <a:bodyPr anchorCtr="0" anchor="b"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7" name="Google Shape;17;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 name="Google Shape;20;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 name="Google Shape;21;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9" name="Google Shape;29;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34" name="Shape 34"/>
        <p:cNvGrpSpPr/>
        <p:nvPr/>
      </p:nvGrpSpPr>
      <p:grpSpPr>
        <a:xfrm>
          <a:off x="0" y="0"/>
          <a:ext cx="0" cy="0"/>
          <a:chOff x="0" y="0"/>
          <a:chExt cx="0" cy="0"/>
        </a:xfrm>
      </p:grpSpPr>
      <p:sp>
        <p:nvSpPr>
          <p:cNvPr id="35" name="Google Shape;35;p8"/>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6" name="Google Shape;36;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 name="Google Shape;39;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0" name="Google Shape;40;p9"/>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1" name="Google Shape;41;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3" name="Google Shape;43;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6" name="Google Shape;46;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1"/>
          <p:cNvSpPr txBox="1"/>
          <p:nvPr>
            <p:ph hasCustomPrompt="1" type="title"/>
          </p:nvPr>
        </p:nvSpPr>
        <p:spPr>
          <a:xfrm>
            <a:off x="311700" y="743001"/>
            <a:ext cx="8520600" cy="200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p:nvPr>
            <p:ph idx="1" type="body"/>
          </p:nvPr>
        </p:nvSpPr>
        <p:spPr>
          <a:xfrm>
            <a:off x="311700" y="2845182"/>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sp>
        <p:nvSpPr>
          <p:cNvPr id="59" name="Google Shape;59;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0" name="Google Shape;60;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1" name="Google Shape;61;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sp>
        <p:nvSpPr>
          <p:cNvPr id="63" name="Google Shape;63;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4" name="Google Shape;64;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5" name="Shape 65"/>
        <p:cNvGrpSpPr/>
        <p:nvPr/>
      </p:nvGrpSpPr>
      <p:grpSpPr>
        <a:xfrm>
          <a:off x="0" y="0"/>
          <a:ext cx="0" cy="0"/>
          <a:chOff x="0" y="0"/>
          <a:chExt cx="0" cy="0"/>
        </a:xfrm>
      </p:grpSpPr>
      <p:sp>
        <p:nvSpPr>
          <p:cNvPr id="66" name="Google Shape;66;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8" name="Google Shape;68;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 name="Google Shape;71;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2" name="Google Shape;72;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7" name="Shape 77"/>
        <p:cNvGrpSpPr/>
        <p:nvPr/>
      </p:nvGrpSpPr>
      <p:grpSpPr>
        <a:xfrm>
          <a:off x="0" y="0"/>
          <a:ext cx="0" cy="0"/>
          <a:chOff x="0" y="0"/>
          <a:chExt cx="0" cy="0"/>
        </a:xfrm>
      </p:grpSpPr>
      <p:sp>
        <p:nvSpPr>
          <p:cNvPr id="78" name="Google Shape;78;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9" name="Google Shape;79;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1" name="Shape 81"/>
        <p:cNvGrpSpPr/>
        <p:nvPr/>
      </p:nvGrpSpPr>
      <p:grpSpPr>
        <a:xfrm>
          <a:off x="0" y="0"/>
          <a:ext cx="0" cy="0"/>
          <a:chOff x="0" y="0"/>
          <a:chExt cx="0" cy="0"/>
        </a:xfrm>
      </p:grpSpPr>
      <p:sp>
        <p:nvSpPr>
          <p:cNvPr id="82" name="Google Shape;82;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3" name="Google Shape;83;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4" name="Shape 84"/>
        <p:cNvGrpSpPr/>
        <p:nvPr/>
      </p:nvGrpSpPr>
      <p:grpSpPr>
        <a:xfrm>
          <a:off x="0" y="0"/>
          <a:ext cx="0" cy="0"/>
          <a:chOff x="0" y="0"/>
          <a:chExt cx="0" cy="0"/>
        </a:xfrm>
      </p:grpSpPr>
      <p:sp>
        <p:nvSpPr>
          <p:cNvPr id="85" name="Google Shape;85;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7" name="Google Shape;87;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8" name="Google Shape;88;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9" name="Google Shape;89;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0" name="Shape 90"/>
        <p:cNvGrpSpPr/>
        <p:nvPr/>
      </p:nvGrpSpPr>
      <p:grpSpPr>
        <a:xfrm>
          <a:off x="0" y="0"/>
          <a:ext cx="0" cy="0"/>
          <a:chOff x="0" y="0"/>
          <a:chExt cx="0" cy="0"/>
        </a:xfrm>
      </p:grpSpPr>
      <p:sp>
        <p:nvSpPr>
          <p:cNvPr id="91" name="Google Shape;91;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3" name="Shape 93"/>
        <p:cNvGrpSpPr/>
        <p:nvPr/>
      </p:nvGrpSpPr>
      <p:grpSpPr>
        <a:xfrm>
          <a:off x="0" y="0"/>
          <a:ext cx="0" cy="0"/>
          <a:chOff x="0" y="0"/>
          <a:chExt cx="0" cy="0"/>
        </a:xfrm>
      </p:grpSpPr>
      <p:sp>
        <p:nvSpPr>
          <p:cNvPr id="94" name="Google Shape;94;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5" name="Google Shape;95;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96" name="Google Shape;96;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l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indent="-317500" lvl="1" marL="914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indent="-317500" lvl="2" marL="1371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indent="-317500" lvl="3" marL="1828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indent="-317500" lvl="4" marL="22860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indent="-317500" lvl="5" marL="27432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indent="-317500" lvl="6" marL="3200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indent="-317500" lvl="7" marL="3657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indent="-317500" lvl="8" marL="4114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4" name="Shape 54"/>
        <p:cNvGrpSpPr/>
        <p:nvPr/>
      </p:nvGrpSpPr>
      <p:grpSpPr>
        <a:xfrm>
          <a:off x="0" y="0"/>
          <a:ext cx="0" cy="0"/>
          <a:chOff x="0" y="0"/>
          <a:chExt cx="0" cy="0"/>
        </a:xfrm>
      </p:grpSpPr>
      <p:sp>
        <p:nvSpPr>
          <p:cNvPr id="55" name="Google Shape;55;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6" name="Google Shape;56;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57" name="Google Shape;5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13.png"/><Relationship Id="rId10" Type="http://schemas.openxmlformats.org/officeDocument/2006/relationships/image" Target="../media/image7.png"/><Relationship Id="rId9" Type="http://schemas.openxmlformats.org/officeDocument/2006/relationships/image" Target="../media/image8.png"/><Relationship Id="rId5" Type="http://schemas.openxmlformats.org/officeDocument/2006/relationships/image" Target="../media/image17.png"/><Relationship Id="rId6" Type="http://schemas.openxmlformats.org/officeDocument/2006/relationships/image" Target="../media/image6.png"/><Relationship Id="rId7" Type="http://schemas.openxmlformats.org/officeDocument/2006/relationships/image" Target="../media/image9.png"/><Relationship Id="rId8"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0.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10.png"/><Relationship Id="rId4" Type="http://schemas.openxmlformats.org/officeDocument/2006/relationships/image" Target="../media/image13.png"/><Relationship Id="rId10" Type="http://schemas.openxmlformats.org/officeDocument/2006/relationships/image" Target="../media/image7.png"/><Relationship Id="rId9" Type="http://schemas.openxmlformats.org/officeDocument/2006/relationships/image" Target="../media/image8.png"/><Relationship Id="rId5" Type="http://schemas.openxmlformats.org/officeDocument/2006/relationships/image" Target="../media/image17.png"/><Relationship Id="rId6" Type="http://schemas.openxmlformats.org/officeDocument/2006/relationships/image" Target="../media/image6.png"/><Relationship Id="rId7" Type="http://schemas.openxmlformats.org/officeDocument/2006/relationships/image" Target="../media/image9.png"/><Relationship Id="rId8"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hyperlink" Target="https://www.youtube.com/redirect?event=video_description&amp;redir_token=QUFFLUhqbWRjX1NNRmlERkMtSFJVNkR5WTJ4OVVXQktJZ3xBQ3Jtc0trNGNVVW0zWTFSci01cFlRR1lfTTZHUTFicEtmdDBUSE5ZOU5IZjhPNDZfUEluSmI2QU1RQmRlRGt1akRXVzVCUVRRMERJdERXVnlfOVdpcExjZm0tTFJ3T0VjZmFmQ3lPVUtWZHV6TVVmbkJVc0MyRQ&amp;q=https%3A%2F%2Ft.me%2Fgesreporter&amp;v=-tgcXVpr1WQ" TargetMode="External"/><Relationship Id="rId4" Type="http://schemas.openxmlformats.org/officeDocument/2006/relationships/hyperlink" Target="https://t.me/gesreporter" TargetMode="External"/><Relationship Id="rId5" Type="http://schemas.openxmlformats.org/officeDocument/2006/relationships/image" Target="../media/image1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5"/>
          <p:cNvSpPr txBox="1"/>
          <p:nvPr>
            <p:ph type="title"/>
          </p:nvPr>
        </p:nvSpPr>
        <p:spPr>
          <a:xfrm>
            <a:off x="346075" y="0"/>
            <a:ext cx="8486100" cy="6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a:solidFill>
                  <a:srgbClr val="FF0000"/>
                </a:solidFill>
              </a:rPr>
              <a:t>Topics - MINDS MAPS </a:t>
            </a:r>
            <a:r>
              <a:rPr lang="en">
                <a:solidFill>
                  <a:srgbClr val="FF0000"/>
                </a:solidFill>
              </a:rPr>
              <a:t>included </a:t>
            </a:r>
            <a:endParaRPr b="1">
              <a:solidFill>
                <a:srgbClr val="FF0000"/>
              </a:solidFill>
            </a:endParaRPr>
          </a:p>
          <a:p>
            <a:pPr indent="0" lvl="0" marL="0" rtl="0" algn="l">
              <a:spcBef>
                <a:spcPts val="0"/>
              </a:spcBef>
              <a:spcAft>
                <a:spcPts val="0"/>
              </a:spcAft>
              <a:buSzPts val="990"/>
              <a:buNone/>
            </a:pPr>
            <a:r>
              <a:t/>
            </a:r>
            <a:endParaRPr>
              <a:solidFill>
                <a:srgbClr val="FF0000"/>
              </a:solidFill>
            </a:endParaRPr>
          </a:p>
        </p:txBody>
      </p:sp>
      <p:sp>
        <p:nvSpPr>
          <p:cNvPr id="104" name="Google Shape;104;p25"/>
          <p:cNvSpPr txBox="1"/>
          <p:nvPr>
            <p:ph idx="1" type="body"/>
          </p:nvPr>
        </p:nvSpPr>
        <p:spPr>
          <a:xfrm>
            <a:off x="271000" y="555325"/>
            <a:ext cx="5811900" cy="4508700"/>
          </a:xfrm>
          <a:prstGeom prst="rect">
            <a:avLst/>
          </a:prstGeom>
        </p:spPr>
        <p:txBody>
          <a:bodyPr anchorCtr="0" anchor="t" bIns="91425" lIns="91425" spcFirstLastPara="1" rIns="91425" wrap="square" tIns="91425">
            <a:normAutofit fontScale="25000" lnSpcReduction="20000"/>
          </a:bodyPr>
          <a:lstStyle/>
          <a:p>
            <a:pPr indent="-387350" lvl="0" marL="457200" rtl="0" algn="l">
              <a:lnSpc>
                <a:spcPct val="150000"/>
              </a:lnSpc>
              <a:spcBef>
                <a:spcPts val="0"/>
              </a:spcBef>
              <a:spcAft>
                <a:spcPts val="0"/>
              </a:spcAft>
              <a:buClr>
                <a:srgbClr val="FF0000"/>
              </a:buClr>
              <a:buSzPct val="100000"/>
              <a:buFont typeface="Raleway"/>
              <a:buChar char="●"/>
            </a:pPr>
            <a:r>
              <a:rPr b="1" lang="en" sz="10000">
                <a:solidFill>
                  <a:srgbClr val="FF0000"/>
                </a:solidFill>
                <a:latin typeface="Raleway"/>
                <a:ea typeface="Raleway"/>
                <a:cs typeface="Raleway"/>
                <a:sym typeface="Raleway"/>
              </a:rPr>
              <a:t>Topic- What is DNA PROFILING??</a:t>
            </a:r>
            <a:endParaRPr b="1" sz="10000">
              <a:solidFill>
                <a:srgbClr val="FF0000"/>
              </a:solidFill>
              <a:latin typeface="Raleway"/>
              <a:ea typeface="Raleway"/>
              <a:cs typeface="Raleway"/>
              <a:sym typeface="Raleway"/>
            </a:endParaRPr>
          </a:p>
          <a:p>
            <a:pPr indent="-387350" lvl="0" marL="457200" rtl="0" algn="l">
              <a:lnSpc>
                <a:spcPct val="150000"/>
              </a:lnSpc>
              <a:spcBef>
                <a:spcPts val="0"/>
              </a:spcBef>
              <a:spcAft>
                <a:spcPts val="0"/>
              </a:spcAft>
              <a:buClr>
                <a:srgbClr val="FF0000"/>
              </a:buClr>
              <a:buSzPct val="100000"/>
              <a:buFont typeface="Raleway"/>
              <a:buChar char="●"/>
            </a:pPr>
            <a:r>
              <a:rPr b="1" lang="en" sz="10000">
                <a:solidFill>
                  <a:srgbClr val="FF0000"/>
                </a:solidFill>
                <a:highlight>
                  <a:srgbClr val="FFFFFF"/>
                </a:highlight>
                <a:latin typeface="Arial"/>
                <a:ea typeface="Arial"/>
                <a:cs typeface="Arial"/>
                <a:sym typeface="Arial"/>
              </a:rPr>
              <a:t>Trichophyton indotineae /rDNA</a:t>
            </a:r>
            <a:endParaRPr b="1" sz="10000">
              <a:solidFill>
                <a:srgbClr val="FF0000"/>
              </a:solidFill>
              <a:highlight>
                <a:srgbClr val="FFFFFF"/>
              </a:highlight>
              <a:latin typeface="Arial"/>
              <a:ea typeface="Arial"/>
              <a:cs typeface="Arial"/>
              <a:sym typeface="Arial"/>
            </a:endParaRPr>
          </a:p>
          <a:p>
            <a:pPr indent="-387350" lvl="0" marL="457200" rtl="0" algn="l">
              <a:lnSpc>
                <a:spcPct val="150000"/>
              </a:lnSpc>
              <a:spcBef>
                <a:spcPts val="0"/>
              </a:spcBef>
              <a:spcAft>
                <a:spcPts val="0"/>
              </a:spcAft>
              <a:buClr>
                <a:srgbClr val="FF0000"/>
              </a:buClr>
              <a:buSzPct val="100000"/>
              <a:buFont typeface="Raleway"/>
              <a:buChar char="●"/>
            </a:pPr>
            <a:r>
              <a:rPr b="1" lang="en" sz="10000">
                <a:solidFill>
                  <a:srgbClr val="FF0000"/>
                </a:solidFill>
                <a:highlight>
                  <a:srgbClr val="FFFFFF"/>
                </a:highlight>
                <a:latin typeface="Arial"/>
                <a:ea typeface="Arial"/>
                <a:cs typeface="Arial"/>
                <a:sym typeface="Arial"/>
              </a:rPr>
              <a:t>The Internal Transcribed Spacer (ITS) region</a:t>
            </a:r>
            <a:endParaRPr b="1" sz="10000">
              <a:solidFill>
                <a:srgbClr val="FF0000"/>
              </a:solidFill>
              <a:highlight>
                <a:srgbClr val="FFFFFF"/>
              </a:highlight>
              <a:latin typeface="Arial"/>
              <a:ea typeface="Arial"/>
              <a:cs typeface="Arial"/>
              <a:sym typeface="Arial"/>
            </a:endParaRPr>
          </a:p>
          <a:p>
            <a:pPr indent="-387350" lvl="0" marL="457200" rtl="0" algn="l">
              <a:lnSpc>
                <a:spcPct val="150000"/>
              </a:lnSpc>
              <a:spcBef>
                <a:spcPts val="0"/>
              </a:spcBef>
              <a:spcAft>
                <a:spcPts val="0"/>
              </a:spcAft>
              <a:buClr>
                <a:srgbClr val="FF0000"/>
              </a:buClr>
              <a:buSzPct val="100000"/>
              <a:buFont typeface="Arial"/>
              <a:buChar char="●"/>
            </a:pPr>
            <a:r>
              <a:rPr b="1" lang="en" sz="10000">
                <a:solidFill>
                  <a:srgbClr val="FF0000"/>
                </a:solidFill>
                <a:latin typeface="Raleway"/>
                <a:ea typeface="Raleway"/>
                <a:cs typeface="Raleway"/>
                <a:sym typeface="Raleway"/>
              </a:rPr>
              <a:t>Monetary policy and unemployment</a:t>
            </a:r>
            <a:endParaRPr b="1" sz="10000">
              <a:solidFill>
                <a:srgbClr val="FF0000"/>
              </a:solidFill>
              <a:latin typeface="Raleway"/>
              <a:ea typeface="Raleway"/>
              <a:cs typeface="Raleway"/>
              <a:sym typeface="Raleway"/>
            </a:endParaRPr>
          </a:p>
          <a:p>
            <a:pPr indent="-387350" lvl="0" marL="457200" rtl="0" algn="l">
              <a:lnSpc>
                <a:spcPct val="150000"/>
              </a:lnSpc>
              <a:spcBef>
                <a:spcPts val="0"/>
              </a:spcBef>
              <a:spcAft>
                <a:spcPts val="0"/>
              </a:spcAft>
              <a:buClr>
                <a:srgbClr val="FF0000"/>
              </a:buClr>
              <a:buSzPct val="100000"/>
              <a:buFont typeface="Arial"/>
              <a:buChar char="●"/>
            </a:pPr>
            <a:r>
              <a:rPr b="1" lang="en" sz="10000">
                <a:solidFill>
                  <a:srgbClr val="FF0000"/>
                </a:solidFill>
                <a:latin typeface="Raleway"/>
                <a:ea typeface="Raleway"/>
                <a:cs typeface="Raleway"/>
                <a:sym typeface="Raleway"/>
              </a:rPr>
              <a:t>Development on himalayan Region</a:t>
            </a:r>
            <a:endParaRPr b="1" sz="10000">
              <a:solidFill>
                <a:srgbClr val="FF0000"/>
              </a:solidFill>
              <a:highlight>
                <a:srgbClr val="FFFFFF"/>
              </a:highlight>
              <a:latin typeface="Arial"/>
              <a:ea typeface="Arial"/>
              <a:cs typeface="Arial"/>
              <a:sym typeface="Arial"/>
            </a:endParaRPr>
          </a:p>
          <a:p>
            <a:pPr indent="-387350" lvl="0" marL="457200" rtl="0" algn="l">
              <a:lnSpc>
                <a:spcPct val="150000"/>
              </a:lnSpc>
              <a:spcBef>
                <a:spcPts val="0"/>
              </a:spcBef>
              <a:spcAft>
                <a:spcPts val="0"/>
              </a:spcAft>
              <a:buClr>
                <a:srgbClr val="000000"/>
              </a:buClr>
              <a:buSzPct val="100000"/>
              <a:buFont typeface="Arial"/>
              <a:buChar char="●"/>
            </a:pPr>
            <a:r>
              <a:rPr b="1" lang="en" sz="10000">
                <a:solidFill>
                  <a:srgbClr val="000000"/>
                </a:solidFill>
                <a:latin typeface="Arial"/>
                <a:ea typeface="Arial"/>
                <a:cs typeface="Arial"/>
                <a:sym typeface="Arial"/>
              </a:rPr>
              <a:t>Mains</a:t>
            </a:r>
            <a:endParaRPr b="1" sz="10000">
              <a:solidFill>
                <a:srgbClr val="000000"/>
              </a:solidFill>
              <a:latin typeface="Arial"/>
              <a:ea typeface="Arial"/>
              <a:cs typeface="Arial"/>
              <a:sym typeface="Arial"/>
            </a:endParaRPr>
          </a:p>
          <a:p>
            <a:pPr indent="0" lvl="0" marL="914400" rtl="0" algn="l">
              <a:lnSpc>
                <a:spcPct val="150000"/>
              </a:lnSpc>
              <a:spcBef>
                <a:spcPts val="0"/>
              </a:spcBef>
              <a:spcAft>
                <a:spcPts val="0"/>
              </a:spcAft>
              <a:buNone/>
            </a:pPr>
            <a:r>
              <a:t/>
            </a:r>
            <a:endParaRPr b="1" sz="13200">
              <a:solidFill>
                <a:srgbClr val="000000"/>
              </a:solidFill>
              <a:latin typeface="Raleway"/>
              <a:ea typeface="Raleway"/>
              <a:cs typeface="Raleway"/>
              <a:sym typeface="Raleway"/>
            </a:endParaRPr>
          </a:p>
          <a:p>
            <a:pPr indent="0" lvl="0" marL="0" rtl="0" algn="l">
              <a:spcBef>
                <a:spcPts val="0"/>
              </a:spcBef>
              <a:spcAft>
                <a:spcPts val="0"/>
              </a:spcAft>
              <a:buClr>
                <a:schemeClr val="dk2"/>
              </a:buClr>
              <a:buSzPts val="247"/>
              <a:buFont typeface="Arial"/>
              <a:buNone/>
            </a:pPr>
            <a:r>
              <a:t/>
            </a:r>
            <a:endParaRPr b="1" sz="7200">
              <a:solidFill>
                <a:srgbClr val="FF0000"/>
              </a:solidFill>
            </a:endParaRPr>
          </a:p>
          <a:p>
            <a:pPr indent="0" lvl="0" marL="457200" rtl="0" algn="l">
              <a:lnSpc>
                <a:spcPct val="150000"/>
              </a:lnSpc>
              <a:spcBef>
                <a:spcPts val="1200"/>
              </a:spcBef>
              <a:spcAft>
                <a:spcPts val="0"/>
              </a:spcAft>
              <a:buNone/>
            </a:pPr>
            <a:r>
              <a:t/>
            </a:r>
            <a:endParaRPr b="1" sz="7200">
              <a:solidFill>
                <a:schemeClr val="dk2"/>
              </a:solidFill>
              <a:latin typeface="Raleway"/>
              <a:ea typeface="Raleway"/>
              <a:cs typeface="Raleway"/>
              <a:sym typeface="Raleway"/>
            </a:endParaRPr>
          </a:p>
          <a:p>
            <a:pPr indent="0" lvl="0" marL="0" rtl="0" algn="l">
              <a:lnSpc>
                <a:spcPct val="150000"/>
              </a:lnSpc>
              <a:spcBef>
                <a:spcPts val="1200"/>
              </a:spcBef>
              <a:spcAft>
                <a:spcPts val="0"/>
              </a:spcAft>
              <a:buNone/>
            </a:pPr>
            <a:r>
              <a:t/>
            </a:r>
            <a:endParaRPr b="1" sz="11200">
              <a:solidFill>
                <a:srgbClr val="FF0000"/>
              </a:solidFill>
            </a:endParaRPr>
          </a:p>
          <a:p>
            <a:pPr indent="0" lvl="0" marL="914400" rtl="0" algn="l">
              <a:lnSpc>
                <a:spcPct val="100000"/>
              </a:lnSpc>
              <a:spcBef>
                <a:spcPts val="1200"/>
              </a:spcBef>
              <a:spcAft>
                <a:spcPts val="0"/>
              </a:spcAft>
              <a:buNone/>
            </a:pPr>
            <a:r>
              <a:t/>
            </a:r>
            <a:endParaRPr b="1" sz="9409">
              <a:solidFill>
                <a:schemeClr val="dk2"/>
              </a:solidFill>
              <a:latin typeface="Raleway"/>
              <a:ea typeface="Raleway"/>
              <a:cs typeface="Raleway"/>
              <a:sym typeface="Raleway"/>
            </a:endParaRPr>
          </a:p>
          <a:p>
            <a:pPr indent="0" lvl="0" marL="457200" rtl="0" algn="l">
              <a:spcBef>
                <a:spcPts val="0"/>
              </a:spcBef>
              <a:spcAft>
                <a:spcPts val="0"/>
              </a:spcAft>
              <a:buNone/>
            </a:pPr>
            <a:r>
              <a:t/>
            </a:r>
            <a:endParaRPr b="1">
              <a:solidFill>
                <a:srgbClr val="000000"/>
              </a:solidFill>
            </a:endParaRPr>
          </a:p>
          <a:p>
            <a:pPr indent="0" lvl="0" marL="0" rtl="0" algn="l">
              <a:spcBef>
                <a:spcPts val="1200"/>
              </a:spcBef>
              <a:spcAft>
                <a:spcPts val="0"/>
              </a:spcAft>
              <a:buNone/>
            </a:pPr>
            <a:r>
              <a:t/>
            </a:r>
            <a:endParaRPr b="1" sz="8725">
              <a:solidFill>
                <a:srgbClr val="000000"/>
              </a:solidFill>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105" name="Google Shape;105;p25"/>
          <p:cNvPicPr preferRelativeResize="0"/>
          <p:nvPr/>
        </p:nvPicPr>
        <p:blipFill>
          <a:blip r:embed="rId3">
            <a:alphaModFix/>
          </a:blip>
          <a:stretch>
            <a:fillRect/>
          </a:stretch>
        </p:blipFill>
        <p:spPr>
          <a:xfrm>
            <a:off x="8551100" y="133350"/>
            <a:ext cx="501550" cy="501550"/>
          </a:xfrm>
          <a:prstGeom prst="rect">
            <a:avLst/>
          </a:prstGeom>
          <a:noFill/>
          <a:ln>
            <a:noFill/>
          </a:ln>
        </p:spPr>
      </p:pic>
      <p:pic>
        <p:nvPicPr>
          <p:cNvPr id="106" name="Google Shape;106;p25"/>
          <p:cNvPicPr preferRelativeResize="0"/>
          <p:nvPr/>
        </p:nvPicPr>
        <p:blipFill>
          <a:blip r:embed="rId4">
            <a:alphaModFix/>
          </a:blip>
          <a:stretch>
            <a:fillRect/>
          </a:stretch>
        </p:blipFill>
        <p:spPr>
          <a:xfrm>
            <a:off x="6274175" y="3552825"/>
            <a:ext cx="2438900" cy="1590675"/>
          </a:xfrm>
          <a:prstGeom prst="rect">
            <a:avLst/>
          </a:prstGeom>
          <a:noFill/>
          <a:ln>
            <a:noFill/>
          </a:ln>
        </p:spPr>
      </p:pic>
      <p:sp>
        <p:nvSpPr>
          <p:cNvPr id="107" name="Google Shape;107;p25"/>
          <p:cNvSpPr txBox="1"/>
          <p:nvPr/>
        </p:nvSpPr>
        <p:spPr>
          <a:xfrm>
            <a:off x="5696600" y="3460106"/>
            <a:ext cx="3468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Source Sans Pro"/>
                <a:ea typeface="Source Sans Pro"/>
                <a:cs typeface="Source Sans Pro"/>
                <a:sym typeface="Source Sans Pro"/>
              </a:rPr>
              <a:t>By saurabh Pandey </a:t>
            </a:r>
            <a:endParaRPr b="1" sz="2000">
              <a:latin typeface="Source Sans Pro"/>
              <a:ea typeface="Source Sans Pro"/>
              <a:cs typeface="Source Sans Pro"/>
              <a:sym typeface="Source Sans Pro"/>
            </a:endParaRPr>
          </a:p>
        </p:txBody>
      </p:sp>
      <p:pic>
        <p:nvPicPr>
          <p:cNvPr id="108" name="Google Shape;108;p25"/>
          <p:cNvPicPr preferRelativeResize="0"/>
          <p:nvPr/>
        </p:nvPicPr>
        <p:blipFill>
          <a:blip r:embed="rId5">
            <a:alphaModFix/>
          </a:blip>
          <a:stretch>
            <a:fillRect/>
          </a:stretch>
        </p:blipFill>
        <p:spPr>
          <a:xfrm>
            <a:off x="7190125" y="1237062"/>
            <a:ext cx="2164898" cy="17135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6"/>
          <p:cNvSpPr txBox="1"/>
          <p:nvPr>
            <p:ph type="title"/>
          </p:nvPr>
        </p:nvSpPr>
        <p:spPr>
          <a:xfrm>
            <a:off x="311700" y="206525"/>
            <a:ext cx="8520600" cy="649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900">
                <a:solidFill>
                  <a:srgbClr val="FF0000"/>
                </a:solidFill>
              </a:rPr>
              <a:t>Target Mains -2024/25 -</a:t>
            </a:r>
            <a:endParaRPr b="1" sz="2900">
              <a:solidFill>
                <a:srgbClr val="FF0000"/>
              </a:solidFill>
            </a:endParaRPr>
          </a:p>
        </p:txBody>
      </p:sp>
      <p:sp>
        <p:nvSpPr>
          <p:cNvPr id="114" name="Google Shape;114;p26"/>
          <p:cNvSpPr txBox="1"/>
          <p:nvPr>
            <p:ph idx="1" type="body"/>
          </p:nvPr>
        </p:nvSpPr>
        <p:spPr>
          <a:xfrm>
            <a:off x="217725" y="787625"/>
            <a:ext cx="8744700" cy="4105200"/>
          </a:xfrm>
          <a:prstGeom prst="rect">
            <a:avLst/>
          </a:prstGeom>
        </p:spPr>
        <p:txBody>
          <a:bodyPr anchorCtr="0" anchor="t" bIns="91425" lIns="91425" spcFirstLastPara="1" rIns="91425" wrap="square" tIns="91425">
            <a:normAutofit fontScale="47500" lnSpcReduction="20000"/>
          </a:bodyPr>
          <a:lstStyle/>
          <a:p>
            <a:pPr indent="0" lvl="0" marL="0" marR="38100" rtl="0" algn="l">
              <a:lnSpc>
                <a:spcPct val="114285"/>
              </a:lnSpc>
              <a:spcBef>
                <a:spcPts val="0"/>
              </a:spcBef>
              <a:spcAft>
                <a:spcPts val="0"/>
              </a:spcAft>
              <a:buClr>
                <a:schemeClr val="dk2"/>
              </a:buClr>
              <a:buSzPts val="523"/>
              <a:buFont typeface="Arial"/>
              <a:buNone/>
            </a:pPr>
            <a:r>
              <a:rPr b="1" lang="en" sz="6796">
                <a:solidFill>
                  <a:srgbClr val="000000"/>
                </a:solidFill>
                <a:highlight>
                  <a:srgbClr val="F8F9FA"/>
                </a:highlight>
              </a:rPr>
              <a:t>Q </a:t>
            </a:r>
            <a:r>
              <a:rPr b="1" lang="en" sz="7046">
                <a:solidFill>
                  <a:srgbClr val="000000"/>
                </a:solidFill>
                <a:highlight>
                  <a:srgbClr val="F8F9FA"/>
                </a:highlight>
              </a:rPr>
              <a:t> What impact climate change has on monetary policy ??</a:t>
            </a:r>
            <a:endParaRPr b="1" sz="6781">
              <a:solidFill>
                <a:srgbClr val="000000"/>
              </a:solidFill>
              <a:highlight>
                <a:srgbClr val="F8F9FA"/>
              </a:highlight>
              <a:latin typeface="Arial"/>
              <a:ea typeface="Arial"/>
              <a:cs typeface="Arial"/>
              <a:sym typeface="Arial"/>
            </a:endParaRPr>
          </a:p>
          <a:p>
            <a:pPr indent="0" lvl="0" marL="0" marR="38100" rtl="0" algn="l">
              <a:lnSpc>
                <a:spcPct val="114285"/>
              </a:lnSpc>
              <a:spcBef>
                <a:spcPts val="0"/>
              </a:spcBef>
              <a:spcAft>
                <a:spcPts val="0"/>
              </a:spcAft>
              <a:buClr>
                <a:schemeClr val="dk2"/>
              </a:buClr>
              <a:buSzPts val="523"/>
              <a:buFont typeface="Arial"/>
              <a:buNone/>
            </a:pPr>
            <a:r>
              <a:t/>
            </a:r>
            <a:endParaRPr b="1" sz="8153">
              <a:solidFill>
                <a:srgbClr val="202124"/>
              </a:solidFill>
              <a:highlight>
                <a:srgbClr val="F8F9FA"/>
              </a:highlight>
            </a:endParaRPr>
          </a:p>
          <a:p>
            <a:pPr indent="0" lvl="0" marL="0" rtl="0" algn="l">
              <a:lnSpc>
                <a:spcPct val="100000"/>
              </a:lnSpc>
              <a:spcBef>
                <a:spcPts val="0"/>
              </a:spcBef>
              <a:spcAft>
                <a:spcPts val="0"/>
              </a:spcAft>
              <a:buClr>
                <a:schemeClr val="dk2"/>
              </a:buClr>
              <a:buSzPts val="523"/>
              <a:buFont typeface="Arial"/>
              <a:buNone/>
            </a:pPr>
            <a:r>
              <a:rPr b="1" lang="en" sz="11581">
                <a:solidFill>
                  <a:srgbClr val="DB3519"/>
                </a:solidFill>
                <a:latin typeface="Arial"/>
                <a:ea typeface="Arial"/>
                <a:cs typeface="Arial"/>
                <a:sym typeface="Arial"/>
              </a:rPr>
              <a:t>Connect with sir</a:t>
            </a:r>
            <a:endParaRPr b="1" sz="11581">
              <a:solidFill>
                <a:srgbClr val="DB3519"/>
              </a:solidFill>
              <a:latin typeface="Arial"/>
              <a:ea typeface="Arial"/>
              <a:cs typeface="Arial"/>
              <a:sym typeface="Arial"/>
            </a:endParaRPr>
          </a:p>
          <a:p>
            <a:pPr indent="0" lvl="0" marL="0" rtl="0" algn="l">
              <a:lnSpc>
                <a:spcPct val="100000"/>
              </a:lnSpc>
              <a:spcBef>
                <a:spcPts val="0"/>
              </a:spcBef>
              <a:spcAft>
                <a:spcPts val="0"/>
              </a:spcAft>
              <a:buClr>
                <a:schemeClr val="dk2"/>
              </a:buClr>
              <a:buSzPts val="523"/>
              <a:buFont typeface="Arial"/>
              <a:buNone/>
            </a:pPr>
            <a:r>
              <a:rPr b="1" lang="en" sz="11581">
                <a:solidFill>
                  <a:srgbClr val="DB3519"/>
                </a:solidFill>
                <a:latin typeface="Arial"/>
                <a:ea typeface="Arial"/>
                <a:cs typeface="Arial"/>
                <a:sym typeface="Arial"/>
              </a:rPr>
              <a:t>9057921649</a:t>
            </a:r>
            <a:endParaRPr b="1" sz="11581">
              <a:solidFill>
                <a:srgbClr val="202124"/>
              </a:solidFill>
              <a:highlight>
                <a:srgbClr val="F8F9FA"/>
              </a:highlight>
              <a:latin typeface="Arial"/>
              <a:ea typeface="Arial"/>
              <a:cs typeface="Arial"/>
              <a:sym typeface="Arial"/>
            </a:endParaRPr>
          </a:p>
          <a:p>
            <a:pPr indent="0" lvl="0" marL="0" marR="38100" rtl="0" algn="l">
              <a:lnSpc>
                <a:spcPct val="114285"/>
              </a:lnSpc>
              <a:spcBef>
                <a:spcPts val="0"/>
              </a:spcBef>
              <a:spcAft>
                <a:spcPts val="0"/>
              </a:spcAft>
              <a:buClr>
                <a:schemeClr val="dk2"/>
              </a:buClr>
              <a:buSzPct val="42307"/>
              <a:buFont typeface="Arial"/>
              <a:buNone/>
            </a:pPr>
            <a:r>
              <a:t/>
            </a:r>
            <a:endParaRPr b="1" sz="2600">
              <a:solidFill>
                <a:srgbClr val="202124"/>
              </a:solidFill>
              <a:highlight>
                <a:srgbClr val="F8F9FA"/>
              </a:highlight>
              <a:latin typeface="Arial"/>
              <a:ea typeface="Arial"/>
              <a:cs typeface="Arial"/>
              <a:sym typeface="Arial"/>
            </a:endParaRPr>
          </a:p>
          <a:p>
            <a:pPr indent="0" lvl="0" marL="0" rtl="0" algn="l">
              <a:spcBef>
                <a:spcPts val="0"/>
              </a:spcBef>
              <a:spcAft>
                <a:spcPts val="0"/>
              </a:spcAft>
              <a:buNone/>
            </a:pPr>
            <a:r>
              <a:t/>
            </a:r>
            <a:endParaRPr b="1" sz="2900">
              <a:solidFill>
                <a:srgbClr val="000000"/>
              </a:solidFill>
            </a:endParaRPr>
          </a:p>
          <a:p>
            <a:pPr indent="0" lvl="0" marL="0" rtl="0" algn="l">
              <a:spcBef>
                <a:spcPts val="1200"/>
              </a:spcBef>
              <a:spcAft>
                <a:spcPts val="1200"/>
              </a:spcAft>
              <a:buNone/>
            </a:pPr>
            <a:r>
              <a:t/>
            </a:r>
            <a:endParaRPr b="1" sz="2900">
              <a:solidFill>
                <a:srgbClr val="000000"/>
              </a:solidFill>
            </a:endParaRPr>
          </a:p>
        </p:txBody>
      </p:sp>
      <p:sp>
        <p:nvSpPr>
          <p:cNvPr id="115" name="Google Shape;115;p26"/>
          <p:cNvSpPr txBox="1"/>
          <p:nvPr/>
        </p:nvSpPr>
        <p:spPr>
          <a:xfrm>
            <a:off x="3210200" y="4021725"/>
            <a:ext cx="53808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0000"/>
                </a:solidFill>
                <a:highlight>
                  <a:srgbClr val="FFFF00"/>
                </a:highlight>
              </a:rPr>
              <a:t>send your answer - Saurabh pandey upsc telegram channel</a:t>
            </a:r>
            <a:endParaRPr sz="2900">
              <a:solidFill>
                <a:srgbClr val="FF0000"/>
              </a:solidFill>
              <a:highlight>
                <a:srgbClr val="FFFF00"/>
              </a:highlight>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1" name="Google Shape;121;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2" name="Google Shape;122;p27"/>
          <p:cNvPicPr preferRelativeResize="0"/>
          <p:nvPr/>
        </p:nvPicPr>
        <p:blipFill>
          <a:blip r:embed="rId3">
            <a:alphaModFix/>
          </a:blip>
          <a:stretch>
            <a:fillRect/>
          </a:stretch>
        </p:blipFill>
        <p:spPr>
          <a:xfrm>
            <a:off x="8294050" y="133350"/>
            <a:ext cx="538250" cy="538250"/>
          </a:xfrm>
          <a:prstGeom prst="rect">
            <a:avLst/>
          </a:prstGeom>
          <a:noFill/>
          <a:ln>
            <a:noFill/>
          </a:ln>
        </p:spPr>
      </p:pic>
      <p:pic>
        <p:nvPicPr>
          <p:cNvPr id="123" name="Google Shape;123;p27"/>
          <p:cNvPicPr preferRelativeResize="0"/>
          <p:nvPr/>
        </p:nvPicPr>
        <p:blipFill rotWithShape="1">
          <a:blip r:embed="rId4">
            <a:alphaModFix/>
          </a:blip>
          <a:srcRect b="0" l="0" r="0" t="16008"/>
          <a:stretch/>
        </p:blipFill>
        <p:spPr>
          <a:xfrm>
            <a:off x="311700" y="411700"/>
            <a:ext cx="7982351" cy="4624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8"/>
          <p:cNvSpPr txBox="1"/>
          <p:nvPr>
            <p:ph type="title"/>
          </p:nvPr>
        </p:nvSpPr>
        <p:spPr>
          <a:xfrm>
            <a:off x="311700" y="133350"/>
            <a:ext cx="8089800" cy="935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highlight>
                  <a:schemeClr val="accent6"/>
                </a:highlight>
              </a:rPr>
              <a:t>ALL Advance books for upsc </a:t>
            </a:r>
            <a:r>
              <a:rPr lang="en">
                <a:highlight>
                  <a:srgbClr val="00FF00"/>
                </a:highlight>
              </a:rPr>
              <a:t>IN ONE COURSE</a:t>
            </a:r>
            <a:r>
              <a:rPr lang="en">
                <a:highlight>
                  <a:srgbClr val="DB3519"/>
                </a:highlight>
              </a:rPr>
              <a:t> </a:t>
            </a:r>
            <a:endParaRPr>
              <a:highlight>
                <a:srgbClr val="DB3519"/>
              </a:highlight>
            </a:endParaRPr>
          </a:p>
        </p:txBody>
      </p:sp>
      <p:sp>
        <p:nvSpPr>
          <p:cNvPr id="129" name="Google Shape;129;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0" name="Google Shape;130;p28"/>
          <p:cNvPicPr preferRelativeResize="0"/>
          <p:nvPr/>
        </p:nvPicPr>
        <p:blipFill>
          <a:blip r:embed="rId3">
            <a:alphaModFix/>
          </a:blip>
          <a:stretch>
            <a:fillRect/>
          </a:stretch>
        </p:blipFill>
        <p:spPr>
          <a:xfrm>
            <a:off x="8544650" y="133350"/>
            <a:ext cx="506426" cy="506426"/>
          </a:xfrm>
          <a:prstGeom prst="rect">
            <a:avLst/>
          </a:prstGeom>
          <a:noFill/>
          <a:ln>
            <a:noFill/>
          </a:ln>
        </p:spPr>
      </p:pic>
      <p:pic>
        <p:nvPicPr>
          <p:cNvPr id="131" name="Google Shape;131;p28"/>
          <p:cNvPicPr preferRelativeResize="0"/>
          <p:nvPr/>
        </p:nvPicPr>
        <p:blipFill>
          <a:blip r:embed="rId4">
            <a:alphaModFix/>
          </a:blip>
          <a:stretch>
            <a:fillRect/>
          </a:stretch>
        </p:blipFill>
        <p:spPr>
          <a:xfrm>
            <a:off x="311700" y="905525"/>
            <a:ext cx="1592649" cy="2061056"/>
          </a:xfrm>
          <a:prstGeom prst="rect">
            <a:avLst/>
          </a:prstGeom>
          <a:noFill/>
          <a:ln>
            <a:noFill/>
          </a:ln>
        </p:spPr>
      </p:pic>
      <p:pic>
        <p:nvPicPr>
          <p:cNvPr id="132" name="Google Shape;132;p28"/>
          <p:cNvPicPr preferRelativeResize="0"/>
          <p:nvPr/>
        </p:nvPicPr>
        <p:blipFill>
          <a:blip r:embed="rId5">
            <a:alphaModFix/>
          </a:blip>
          <a:stretch>
            <a:fillRect/>
          </a:stretch>
        </p:blipFill>
        <p:spPr>
          <a:xfrm>
            <a:off x="2148925" y="896649"/>
            <a:ext cx="1458151" cy="2018299"/>
          </a:xfrm>
          <a:prstGeom prst="rect">
            <a:avLst/>
          </a:prstGeom>
          <a:noFill/>
          <a:ln>
            <a:noFill/>
          </a:ln>
        </p:spPr>
      </p:pic>
      <p:pic>
        <p:nvPicPr>
          <p:cNvPr id="133" name="Google Shape;133;p28"/>
          <p:cNvPicPr preferRelativeResize="0"/>
          <p:nvPr/>
        </p:nvPicPr>
        <p:blipFill>
          <a:blip r:embed="rId6">
            <a:alphaModFix/>
          </a:blip>
          <a:stretch>
            <a:fillRect/>
          </a:stretch>
        </p:blipFill>
        <p:spPr>
          <a:xfrm>
            <a:off x="3957650" y="814631"/>
            <a:ext cx="1458150" cy="1971919"/>
          </a:xfrm>
          <a:prstGeom prst="rect">
            <a:avLst/>
          </a:prstGeom>
          <a:noFill/>
          <a:ln>
            <a:noFill/>
          </a:ln>
        </p:spPr>
      </p:pic>
      <p:pic>
        <p:nvPicPr>
          <p:cNvPr id="134" name="Google Shape;134;p28"/>
          <p:cNvPicPr preferRelativeResize="0"/>
          <p:nvPr/>
        </p:nvPicPr>
        <p:blipFill>
          <a:blip r:embed="rId7">
            <a:alphaModFix/>
          </a:blip>
          <a:stretch>
            <a:fillRect/>
          </a:stretch>
        </p:blipFill>
        <p:spPr>
          <a:xfrm>
            <a:off x="5537275" y="746602"/>
            <a:ext cx="1592645" cy="2230625"/>
          </a:xfrm>
          <a:prstGeom prst="rect">
            <a:avLst/>
          </a:prstGeom>
          <a:noFill/>
          <a:ln>
            <a:noFill/>
          </a:ln>
        </p:spPr>
      </p:pic>
      <p:pic>
        <p:nvPicPr>
          <p:cNvPr id="135" name="Google Shape;135;p28"/>
          <p:cNvPicPr preferRelativeResize="0"/>
          <p:nvPr/>
        </p:nvPicPr>
        <p:blipFill>
          <a:blip r:embed="rId8">
            <a:alphaModFix/>
          </a:blip>
          <a:stretch>
            <a:fillRect/>
          </a:stretch>
        </p:blipFill>
        <p:spPr>
          <a:xfrm>
            <a:off x="7221976" y="918400"/>
            <a:ext cx="1695275" cy="2230630"/>
          </a:xfrm>
          <a:prstGeom prst="rect">
            <a:avLst/>
          </a:prstGeom>
          <a:noFill/>
          <a:ln>
            <a:noFill/>
          </a:ln>
        </p:spPr>
      </p:pic>
      <p:pic>
        <p:nvPicPr>
          <p:cNvPr id="136" name="Google Shape;136;p28"/>
          <p:cNvPicPr preferRelativeResize="0"/>
          <p:nvPr/>
        </p:nvPicPr>
        <p:blipFill>
          <a:blip r:embed="rId9">
            <a:alphaModFix/>
          </a:blip>
          <a:stretch>
            <a:fillRect/>
          </a:stretch>
        </p:blipFill>
        <p:spPr>
          <a:xfrm>
            <a:off x="3702950" y="2884300"/>
            <a:ext cx="1562151" cy="2230625"/>
          </a:xfrm>
          <a:prstGeom prst="rect">
            <a:avLst/>
          </a:prstGeom>
          <a:noFill/>
          <a:ln>
            <a:noFill/>
          </a:ln>
        </p:spPr>
      </p:pic>
      <p:pic>
        <p:nvPicPr>
          <p:cNvPr id="137" name="Google Shape;137;p28"/>
          <p:cNvPicPr preferRelativeResize="0"/>
          <p:nvPr/>
        </p:nvPicPr>
        <p:blipFill>
          <a:blip r:embed="rId10">
            <a:alphaModFix/>
          </a:blip>
          <a:stretch>
            <a:fillRect/>
          </a:stretch>
        </p:blipFill>
        <p:spPr>
          <a:xfrm>
            <a:off x="1696225" y="2966575"/>
            <a:ext cx="1592650" cy="2176925"/>
          </a:xfrm>
          <a:prstGeom prst="rect">
            <a:avLst/>
          </a:prstGeom>
          <a:noFill/>
          <a:ln>
            <a:noFill/>
          </a:ln>
        </p:spPr>
      </p:pic>
      <p:sp>
        <p:nvSpPr>
          <p:cNvPr id="138" name="Google Shape;138;p28"/>
          <p:cNvSpPr txBox="1"/>
          <p:nvPr/>
        </p:nvSpPr>
        <p:spPr>
          <a:xfrm>
            <a:off x="5617725" y="3336300"/>
            <a:ext cx="3672300" cy="175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FF0000"/>
                </a:solidFill>
                <a:latin typeface="Source Sans Pro"/>
                <a:ea typeface="Source Sans Pro"/>
                <a:cs typeface="Source Sans Pro"/>
                <a:sym typeface="Source Sans Pro"/>
              </a:rPr>
              <a:t>Starting 1st june</a:t>
            </a:r>
            <a:endParaRPr b="1" sz="2300">
              <a:solidFill>
                <a:srgbClr val="FF0000"/>
              </a:solidFill>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b="1" lang="en" sz="2100">
                <a:solidFill>
                  <a:srgbClr val="202122"/>
                </a:solidFill>
                <a:highlight>
                  <a:srgbClr val="00FF00"/>
                </a:highlight>
                <a:latin typeface="Source Sans Pro"/>
                <a:ea typeface="Source Sans Pro"/>
                <a:cs typeface="Source Sans Pro"/>
                <a:sym typeface="Source Sans Pro"/>
              </a:rPr>
              <a:t>Visit - saurabhpandeyupsc.com</a:t>
            </a:r>
            <a:endParaRPr b="1" sz="2100">
              <a:solidFill>
                <a:srgbClr val="202122"/>
              </a:solidFill>
              <a:highlight>
                <a:srgbClr val="00FF00"/>
              </a:highlight>
              <a:latin typeface="Source Sans Pro"/>
              <a:ea typeface="Source Sans Pro"/>
              <a:cs typeface="Source Sans Pro"/>
              <a:sym typeface="Source Sans Pro"/>
            </a:endParaRPr>
          </a:p>
          <a:p>
            <a:pPr indent="0" lvl="0" marL="0" rtl="0" algn="l">
              <a:lnSpc>
                <a:spcPct val="115000"/>
              </a:lnSpc>
              <a:spcBef>
                <a:spcPts val="1200"/>
              </a:spcBef>
              <a:spcAft>
                <a:spcPts val="1200"/>
              </a:spcAft>
              <a:buNone/>
            </a:pPr>
            <a:r>
              <a:rPr b="1" lang="en" sz="2100">
                <a:solidFill>
                  <a:srgbClr val="202122"/>
                </a:solidFill>
                <a:highlight>
                  <a:srgbClr val="FFFF00"/>
                </a:highlight>
                <a:latin typeface="Source Sans Pro"/>
                <a:ea typeface="Source Sans Pro"/>
                <a:cs typeface="Source Sans Pro"/>
                <a:sym typeface="Source Sans Pro"/>
              </a:rPr>
              <a:t>Msg - 9057921649</a:t>
            </a:r>
            <a:endParaRPr sz="1800">
              <a:solidFill>
                <a:schemeClr val="lt2"/>
              </a:solidFill>
              <a:latin typeface="Source Sans Pro"/>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9"/>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F0000"/>
                </a:solidFill>
              </a:rPr>
              <a:t>Topic- What is DNA PROFILING??</a:t>
            </a:r>
            <a:endParaRPr>
              <a:solidFill>
                <a:srgbClr val="FF0000"/>
              </a:solidFill>
            </a:endParaRPr>
          </a:p>
          <a:p>
            <a:pPr indent="0" lvl="0" marL="0" rtl="0" algn="l">
              <a:spcBef>
                <a:spcPts val="0"/>
              </a:spcBef>
              <a:spcAft>
                <a:spcPts val="0"/>
              </a:spcAft>
              <a:buNone/>
            </a:pPr>
            <a:r>
              <a:t/>
            </a:r>
            <a:endParaRPr/>
          </a:p>
        </p:txBody>
      </p:sp>
      <p:sp>
        <p:nvSpPr>
          <p:cNvPr id="144" name="Google Shape;144;p29"/>
          <p:cNvSpPr txBox="1"/>
          <p:nvPr>
            <p:ph idx="1" type="body"/>
          </p:nvPr>
        </p:nvSpPr>
        <p:spPr>
          <a:xfrm>
            <a:off x="527425" y="13295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1100"/>
              </a:spcBef>
              <a:spcAft>
                <a:spcPts val="0"/>
              </a:spcAft>
              <a:buClr>
                <a:schemeClr val="dk2"/>
              </a:buClr>
              <a:buSzPts val="1100"/>
              <a:buFont typeface="Arial"/>
              <a:buNone/>
            </a:pPr>
            <a:r>
              <a:rPr b="1" lang="en">
                <a:solidFill>
                  <a:schemeClr val="dk2"/>
                </a:solidFill>
                <a:latin typeface="Arial"/>
                <a:ea typeface="Arial"/>
                <a:cs typeface="Arial"/>
                <a:sym typeface="Arial"/>
              </a:rPr>
              <a:t>What is DNA Profiling?</a:t>
            </a:r>
            <a:endParaRPr b="1">
              <a:solidFill>
                <a:schemeClr val="dk2"/>
              </a:solidFill>
              <a:latin typeface="Arial"/>
              <a:ea typeface="Arial"/>
              <a:cs typeface="Arial"/>
              <a:sym typeface="Arial"/>
            </a:endParaRPr>
          </a:p>
          <a:p>
            <a:pPr indent="-342900" lvl="0" marL="457200" rtl="0" algn="l">
              <a:spcBef>
                <a:spcPts val="1200"/>
              </a:spcBef>
              <a:spcAft>
                <a:spcPts val="0"/>
              </a:spcAft>
              <a:buClr>
                <a:schemeClr val="dk2"/>
              </a:buClr>
              <a:buSzPts val="1800"/>
              <a:buFont typeface="Arial"/>
              <a:buChar char="●"/>
            </a:pPr>
            <a:r>
              <a:rPr b="1" lang="en">
                <a:solidFill>
                  <a:srgbClr val="FF0000"/>
                </a:solidFill>
                <a:latin typeface="Arial"/>
                <a:ea typeface="Arial"/>
                <a:cs typeface="Arial"/>
                <a:sym typeface="Arial"/>
              </a:rPr>
              <a:t>Definition: </a:t>
            </a:r>
            <a:r>
              <a:rPr b="1" lang="en">
                <a:solidFill>
                  <a:schemeClr val="dk2"/>
                </a:solidFill>
                <a:latin typeface="Arial"/>
                <a:ea typeface="Arial"/>
                <a:cs typeface="Arial"/>
                <a:sym typeface="Arial"/>
              </a:rPr>
              <a:t>DNA profiling, also known as DNA fingerprinting, is a forensic technique used to identify individuals based on their unique DNA characteristics. It involves comparing DNA samples to assess the likelihood of a match.</a:t>
            </a:r>
            <a:endParaRPr b="1">
              <a:solidFill>
                <a:schemeClr val="dk2"/>
              </a:solidFill>
              <a:latin typeface="Arial"/>
              <a:ea typeface="Arial"/>
              <a:cs typeface="Arial"/>
              <a:sym typeface="Arial"/>
            </a:endParaRPr>
          </a:p>
          <a:p>
            <a:pPr indent="-342900" lvl="0" marL="457200" rtl="0" algn="l">
              <a:spcBef>
                <a:spcPts val="0"/>
              </a:spcBef>
              <a:spcAft>
                <a:spcPts val="0"/>
              </a:spcAft>
              <a:buClr>
                <a:schemeClr val="dk2"/>
              </a:buClr>
              <a:buSzPts val="1800"/>
              <a:buFont typeface="Arial"/>
              <a:buChar char="●"/>
            </a:pPr>
            <a:r>
              <a:rPr b="1" lang="en">
                <a:solidFill>
                  <a:srgbClr val="FF0000"/>
                </a:solidFill>
                <a:latin typeface="Arial"/>
                <a:ea typeface="Arial"/>
                <a:cs typeface="Arial"/>
                <a:sym typeface="Arial"/>
              </a:rPr>
              <a:t>Principles:</a:t>
            </a:r>
            <a:r>
              <a:rPr b="1" lang="en">
                <a:solidFill>
                  <a:schemeClr val="dk2"/>
                </a:solidFill>
                <a:latin typeface="Arial"/>
                <a:ea typeface="Arial"/>
                <a:cs typeface="Arial"/>
                <a:sym typeface="Arial"/>
              </a:rPr>
              <a:t> DNA profiling relies on the fact that no two individuals (except identical twins) have the same DNA sequence, making it a powerful tool for identification and criminal investigations.</a:t>
            </a:r>
            <a:endParaRPr b="1">
              <a:solidFill>
                <a:schemeClr val="dk2"/>
              </a:solidFill>
              <a:latin typeface="Arial"/>
              <a:ea typeface="Arial"/>
              <a:cs typeface="Arial"/>
              <a:sym typeface="Arial"/>
            </a:endParaRPr>
          </a:p>
          <a:p>
            <a:pPr indent="-342900" lvl="0" marL="457200" rtl="0" algn="l">
              <a:spcBef>
                <a:spcPts val="0"/>
              </a:spcBef>
              <a:spcAft>
                <a:spcPts val="0"/>
              </a:spcAft>
              <a:buClr>
                <a:schemeClr val="dk2"/>
              </a:buClr>
              <a:buSzPts val="1800"/>
              <a:buFont typeface="Arial"/>
              <a:buChar char="●"/>
            </a:pPr>
            <a:r>
              <a:rPr b="1" lang="en">
                <a:solidFill>
                  <a:srgbClr val="FF0000"/>
                </a:solidFill>
                <a:latin typeface="Arial"/>
                <a:ea typeface="Arial"/>
                <a:cs typeface="Arial"/>
                <a:sym typeface="Arial"/>
              </a:rPr>
              <a:t>Historical Context:</a:t>
            </a:r>
            <a:r>
              <a:rPr b="1" lang="en">
                <a:solidFill>
                  <a:schemeClr val="dk2"/>
                </a:solidFill>
                <a:latin typeface="Arial"/>
                <a:ea typeface="Arial"/>
                <a:cs typeface="Arial"/>
                <a:sym typeface="Arial"/>
              </a:rPr>
              <a:t> The concept of DNA profiling was first introduced by Sir Alec Jeffreys in the 1980s, revolutionizing forensic science and genetic analysis.</a:t>
            </a:r>
            <a:endParaRPr b="1">
              <a:solidFill>
                <a:schemeClr val="dk2"/>
              </a:solidFill>
              <a:latin typeface="Arial"/>
              <a:ea typeface="Arial"/>
              <a:cs typeface="Arial"/>
              <a:sym typeface="Arial"/>
            </a:endParaRPr>
          </a:p>
          <a:p>
            <a:pPr indent="-298450" lvl="0" marL="457200" rtl="0" algn="l">
              <a:spcBef>
                <a:spcPts val="0"/>
              </a:spcBef>
              <a:spcAft>
                <a:spcPts val="0"/>
              </a:spcAft>
              <a:buClr>
                <a:schemeClr val="dk2"/>
              </a:buClr>
              <a:buSzPts val="1100"/>
              <a:buFont typeface="Arial"/>
              <a:buChar char="●"/>
            </a:pPr>
            <a:r>
              <a:t/>
            </a:r>
            <a:endParaRPr sz="1100">
              <a:solidFill>
                <a:schemeClr val="dk2"/>
              </a:solidFill>
              <a:latin typeface="Arial"/>
              <a:ea typeface="Arial"/>
              <a:cs typeface="Arial"/>
              <a:sym typeface="Arial"/>
            </a:endParaRPr>
          </a:p>
        </p:txBody>
      </p:sp>
      <p:pic>
        <p:nvPicPr>
          <p:cNvPr id="145" name="Google Shape;145;p29"/>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30"/>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1" name="Google Shape;151;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100"/>
              </a:spcBef>
              <a:spcAft>
                <a:spcPts val="0"/>
              </a:spcAft>
              <a:buNone/>
            </a:pPr>
            <a:r>
              <a:rPr b="1" lang="en">
                <a:solidFill>
                  <a:schemeClr val="dk2"/>
                </a:solidFill>
                <a:latin typeface="Arial"/>
                <a:ea typeface="Arial"/>
                <a:cs typeface="Arial"/>
                <a:sym typeface="Arial"/>
              </a:rPr>
              <a:t>: Process of DNA Profiling</a:t>
            </a:r>
            <a:endParaRPr b="1">
              <a:solidFill>
                <a:schemeClr val="dk2"/>
              </a:solidFill>
              <a:latin typeface="Arial"/>
              <a:ea typeface="Arial"/>
              <a:cs typeface="Arial"/>
              <a:sym typeface="Arial"/>
            </a:endParaRPr>
          </a:p>
          <a:p>
            <a:pPr indent="-342900" lvl="0" marL="457200" rtl="0" algn="l">
              <a:spcBef>
                <a:spcPts val="1200"/>
              </a:spcBef>
              <a:spcAft>
                <a:spcPts val="0"/>
              </a:spcAft>
              <a:buClr>
                <a:schemeClr val="dk2"/>
              </a:buClr>
              <a:buSzPts val="1800"/>
              <a:buFont typeface="Arial"/>
              <a:buChar char="●"/>
            </a:pPr>
            <a:r>
              <a:rPr b="1" lang="en">
                <a:solidFill>
                  <a:srgbClr val="FF0000"/>
                </a:solidFill>
                <a:latin typeface="Arial"/>
                <a:ea typeface="Arial"/>
                <a:cs typeface="Arial"/>
                <a:sym typeface="Arial"/>
              </a:rPr>
              <a:t>Sample Collection</a:t>
            </a:r>
            <a:r>
              <a:rPr lang="en">
                <a:solidFill>
                  <a:srgbClr val="FF0000"/>
                </a:solidFill>
                <a:latin typeface="Arial"/>
                <a:ea typeface="Arial"/>
                <a:cs typeface="Arial"/>
                <a:sym typeface="Arial"/>
              </a:rPr>
              <a:t>: </a:t>
            </a:r>
            <a:r>
              <a:rPr b="1" lang="en">
                <a:solidFill>
                  <a:schemeClr val="dk2"/>
                </a:solidFill>
                <a:latin typeface="Arial"/>
                <a:ea typeface="Arial"/>
                <a:cs typeface="Arial"/>
                <a:sym typeface="Arial"/>
              </a:rPr>
              <a:t>DNA samples can be obtained from various sources, such as blood, hair, saliva, or other bodily fluids, and even from crime scene evidence.</a:t>
            </a:r>
            <a:endParaRPr b="1">
              <a:solidFill>
                <a:schemeClr val="dk2"/>
              </a:solidFill>
              <a:latin typeface="Arial"/>
              <a:ea typeface="Arial"/>
              <a:cs typeface="Arial"/>
              <a:sym typeface="Arial"/>
            </a:endParaRPr>
          </a:p>
          <a:p>
            <a:pPr indent="-342900" lvl="0" marL="457200" rtl="0" algn="l">
              <a:spcBef>
                <a:spcPts val="0"/>
              </a:spcBef>
              <a:spcAft>
                <a:spcPts val="0"/>
              </a:spcAft>
              <a:buClr>
                <a:schemeClr val="dk2"/>
              </a:buClr>
              <a:buSzPts val="1800"/>
              <a:buFont typeface="Arial"/>
              <a:buChar char="●"/>
            </a:pPr>
            <a:r>
              <a:rPr b="1" lang="en">
                <a:solidFill>
                  <a:srgbClr val="FF0000"/>
                </a:solidFill>
                <a:latin typeface="Arial"/>
                <a:ea typeface="Arial"/>
                <a:cs typeface="Arial"/>
                <a:sym typeface="Arial"/>
              </a:rPr>
              <a:t>DNA Analysis:</a:t>
            </a:r>
            <a:r>
              <a:rPr b="1" lang="en">
                <a:solidFill>
                  <a:schemeClr val="dk2"/>
                </a:solidFill>
                <a:latin typeface="Arial"/>
                <a:ea typeface="Arial"/>
                <a:cs typeface="Arial"/>
                <a:sym typeface="Arial"/>
              </a:rPr>
              <a:t> The collected samples undergo a series of tests and techniques to extract and evaluate the genetic information contained within an individual's cells.</a:t>
            </a:r>
            <a:endParaRPr b="1">
              <a:solidFill>
                <a:schemeClr val="dk2"/>
              </a:solidFill>
              <a:latin typeface="Arial"/>
              <a:ea typeface="Arial"/>
              <a:cs typeface="Arial"/>
              <a:sym typeface="Arial"/>
            </a:endParaRPr>
          </a:p>
          <a:p>
            <a:pPr indent="-342900" lvl="0" marL="457200" rtl="0" algn="l">
              <a:spcBef>
                <a:spcPts val="0"/>
              </a:spcBef>
              <a:spcAft>
                <a:spcPts val="0"/>
              </a:spcAft>
              <a:buClr>
                <a:schemeClr val="dk2"/>
              </a:buClr>
              <a:buSzPts val="1800"/>
              <a:buFont typeface="Arial"/>
              <a:buChar char="●"/>
            </a:pPr>
            <a:r>
              <a:rPr b="1" lang="en">
                <a:solidFill>
                  <a:srgbClr val="FF0000"/>
                </a:solidFill>
                <a:latin typeface="Arial"/>
                <a:ea typeface="Arial"/>
                <a:cs typeface="Arial"/>
                <a:sym typeface="Arial"/>
              </a:rPr>
              <a:t>Creating a Profile: </a:t>
            </a:r>
            <a:r>
              <a:rPr b="1" lang="en">
                <a:solidFill>
                  <a:schemeClr val="dk2"/>
                </a:solidFill>
                <a:latin typeface="Arial"/>
                <a:ea typeface="Arial"/>
                <a:cs typeface="Arial"/>
                <a:sym typeface="Arial"/>
              </a:rPr>
              <a:t>Through Polymerase Chain Reaction (PCR) analysis, a unique DNA profile is created, which can be used for identification and comparison.</a:t>
            </a:r>
            <a:endParaRPr b="1"/>
          </a:p>
        </p:txBody>
      </p:sp>
      <p:pic>
        <p:nvPicPr>
          <p:cNvPr id="152" name="Google Shape;152;p30"/>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1"/>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t/>
            </a:r>
            <a:endParaRPr>
              <a:solidFill>
                <a:srgbClr val="FF0000"/>
              </a:solidFill>
            </a:endParaRPr>
          </a:p>
        </p:txBody>
      </p:sp>
      <p:sp>
        <p:nvSpPr>
          <p:cNvPr id="158" name="Google Shape;158;p31"/>
          <p:cNvSpPr txBox="1"/>
          <p:nvPr>
            <p:ph idx="1" type="body"/>
          </p:nvPr>
        </p:nvSpPr>
        <p:spPr>
          <a:xfrm>
            <a:off x="311700" y="1152475"/>
            <a:ext cx="8520600" cy="3990900"/>
          </a:xfrm>
          <a:prstGeom prst="rect">
            <a:avLst/>
          </a:prstGeom>
        </p:spPr>
        <p:txBody>
          <a:bodyPr anchorCtr="0" anchor="t" bIns="91425" lIns="91425" spcFirstLastPara="1" rIns="91425" wrap="square" tIns="91425">
            <a:normAutofit fontScale="40000" lnSpcReduction="20000"/>
          </a:bodyPr>
          <a:lstStyle/>
          <a:p>
            <a:pPr indent="0" lvl="0" marL="0" rtl="0" algn="l">
              <a:lnSpc>
                <a:spcPct val="150000"/>
              </a:lnSpc>
              <a:spcBef>
                <a:spcPts val="1100"/>
              </a:spcBef>
              <a:spcAft>
                <a:spcPts val="0"/>
              </a:spcAft>
              <a:buClr>
                <a:schemeClr val="dk2"/>
              </a:buClr>
              <a:buSzPct val="25882"/>
              <a:buFont typeface="Arial"/>
              <a:buNone/>
            </a:pPr>
            <a:r>
              <a:rPr b="1" lang="en" sz="4250">
                <a:solidFill>
                  <a:schemeClr val="dk2"/>
                </a:solidFill>
                <a:latin typeface="Arial"/>
                <a:ea typeface="Arial"/>
                <a:cs typeface="Arial"/>
                <a:sym typeface="Arial"/>
              </a:rPr>
              <a:t>Importance in Forensic Investigations</a:t>
            </a:r>
            <a:endParaRPr b="1" sz="4250">
              <a:solidFill>
                <a:schemeClr val="dk2"/>
              </a:solidFill>
              <a:latin typeface="Arial"/>
              <a:ea typeface="Arial"/>
              <a:cs typeface="Arial"/>
              <a:sym typeface="Arial"/>
            </a:endParaRPr>
          </a:p>
          <a:p>
            <a:pPr indent="-336550" lvl="0" marL="457200" rtl="0" algn="l">
              <a:lnSpc>
                <a:spcPct val="150000"/>
              </a:lnSpc>
              <a:spcBef>
                <a:spcPts val="1200"/>
              </a:spcBef>
              <a:spcAft>
                <a:spcPts val="0"/>
              </a:spcAft>
              <a:buClr>
                <a:schemeClr val="dk2"/>
              </a:buClr>
              <a:buSzPct val="100000"/>
              <a:buFont typeface="Arial"/>
              <a:buChar char="●"/>
            </a:pPr>
            <a:r>
              <a:rPr b="1" lang="en" sz="4250">
                <a:solidFill>
                  <a:srgbClr val="FF0000"/>
                </a:solidFill>
                <a:latin typeface="Arial"/>
                <a:ea typeface="Arial"/>
                <a:cs typeface="Arial"/>
                <a:sym typeface="Arial"/>
              </a:rPr>
              <a:t>Criminal Investigations</a:t>
            </a:r>
            <a:r>
              <a:rPr lang="en" sz="4250">
                <a:solidFill>
                  <a:srgbClr val="FF0000"/>
                </a:solidFill>
                <a:latin typeface="Arial"/>
                <a:ea typeface="Arial"/>
                <a:cs typeface="Arial"/>
                <a:sym typeface="Arial"/>
              </a:rPr>
              <a:t>:</a:t>
            </a:r>
            <a:r>
              <a:rPr lang="en" sz="4250">
                <a:solidFill>
                  <a:schemeClr val="dk2"/>
                </a:solidFill>
                <a:latin typeface="Arial"/>
                <a:ea typeface="Arial"/>
                <a:cs typeface="Arial"/>
                <a:sym typeface="Arial"/>
              </a:rPr>
              <a:t> </a:t>
            </a:r>
            <a:r>
              <a:rPr b="1" lang="en" sz="4250">
                <a:solidFill>
                  <a:schemeClr val="dk2"/>
                </a:solidFill>
                <a:latin typeface="Arial"/>
                <a:ea typeface="Arial"/>
                <a:cs typeface="Arial"/>
                <a:sym typeface="Arial"/>
              </a:rPr>
              <a:t>DNA profiling is a crucial tool in solving criminal cases, helping to link suspects to a crime scene or identify potential perpetrators.</a:t>
            </a:r>
            <a:endParaRPr b="1" sz="4250">
              <a:solidFill>
                <a:schemeClr val="dk2"/>
              </a:solidFill>
              <a:latin typeface="Arial"/>
              <a:ea typeface="Arial"/>
              <a:cs typeface="Arial"/>
              <a:sym typeface="Arial"/>
            </a:endParaRPr>
          </a:p>
          <a:p>
            <a:pPr indent="-336550" lvl="0" marL="457200" rtl="0" algn="l">
              <a:lnSpc>
                <a:spcPct val="150000"/>
              </a:lnSpc>
              <a:spcBef>
                <a:spcPts val="0"/>
              </a:spcBef>
              <a:spcAft>
                <a:spcPts val="0"/>
              </a:spcAft>
              <a:buClr>
                <a:schemeClr val="dk2"/>
              </a:buClr>
              <a:buSzPct val="100000"/>
              <a:buFont typeface="Arial"/>
              <a:buChar char="●"/>
            </a:pPr>
            <a:r>
              <a:rPr b="1" lang="en" sz="4250">
                <a:solidFill>
                  <a:srgbClr val="FF0000"/>
                </a:solidFill>
                <a:latin typeface="Arial"/>
                <a:ea typeface="Arial"/>
                <a:cs typeface="Arial"/>
                <a:sym typeface="Arial"/>
              </a:rPr>
              <a:t>Establishing Identity:</a:t>
            </a:r>
            <a:r>
              <a:rPr b="1" lang="en" sz="4250">
                <a:solidFill>
                  <a:schemeClr val="dk2"/>
                </a:solidFill>
                <a:latin typeface="Arial"/>
                <a:ea typeface="Arial"/>
                <a:cs typeface="Arial"/>
                <a:sym typeface="Arial"/>
              </a:rPr>
              <a:t> It is used to establish the identity of individuals from samples of DNA, aiding in paternity tests, custody disputes, and missing persons cases.</a:t>
            </a:r>
            <a:endParaRPr b="1" sz="4250">
              <a:solidFill>
                <a:schemeClr val="dk2"/>
              </a:solidFill>
              <a:latin typeface="Arial"/>
              <a:ea typeface="Arial"/>
              <a:cs typeface="Arial"/>
              <a:sym typeface="Arial"/>
            </a:endParaRPr>
          </a:p>
          <a:p>
            <a:pPr indent="-336550" lvl="0" marL="457200" rtl="0" algn="l">
              <a:lnSpc>
                <a:spcPct val="150000"/>
              </a:lnSpc>
              <a:spcBef>
                <a:spcPts val="0"/>
              </a:spcBef>
              <a:spcAft>
                <a:spcPts val="0"/>
              </a:spcAft>
              <a:buClr>
                <a:schemeClr val="dk2"/>
              </a:buClr>
              <a:buSzPct val="100000"/>
              <a:buFont typeface="Arial"/>
              <a:buChar char="●"/>
            </a:pPr>
            <a:r>
              <a:rPr b="1" lang="en" sz="4250">
                <a:solidFill>
                  <a:srgbClr val="FF0000"/>
                </a:solidFill>
                <a:latin typeface="Arial"/>
                <a:ea typeface="Arial"/>
                <a:cs typeface="Arial"/>
                <a:sym typeface="Arial"/>
              </a:rPr>
              <a:t>Limitations</a:t>
            </a:r>
            <a:r>
              <a:rPr b="1" lang="en" sz="4250">
                <a:solidFill>
                  <a:schemeClr val="dk2"/>
                </a:solidFill>
                <a:latin typeface="Arial"/>
                <a:ea typeface="Arial"/>
                <a:cs typeface="Arial"/>
                <a:sym typeface="Arial"/>
              </a:rPr>
              <a:t>: Sometimes, the DNA from crime scene evidence is in a very small quantity, poorly preserved, or highly degraded, resulting in partial DNA profiles.</a:t>
            </a:r>
            <a:endParaRPr b="1" sz="4250">
              <a:solidFill>
                <a:schemeClr val="dk2"/>
              </a:solidFill>
              <a:latin typeface="Arial"/>
              <a:ea typeface="Arial"/>
              <a:cs typeface="Arial"/>
              <a:sym typeface="Arial"/>
            </a:endParaRPr>
          </a:p>
          <a:p>
            <a:pPr indent="0" lvl="0" marL="0" rtl="0" algn="l">
              <a:spcBef>
                <a:spcPts val="1200"/>
              </a:spcBef>
              <a:spcAft>
                <a:spcPts val="1200"/>
              </a:spcAft>
              <a:buNone/>
            </a:pPr>
            <a:r>
              <a:t/>
            </a:r>
            <a:endParaRPr/>
          </a:p>
        </p:txBody>
      </p:sp>
      <p:pic>
        <p:nvPicPr>
          <p:cNvPr id="159" name="Google Shape;159;p31"/>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2"/>
          <p:cNvSpPr txBox="1"/>
          <p:nvPr>
            <p:ph idx="1" type="body"/>
          </p:nvPr>
        </p:nvSpPr>
        <p:spPr>
          <a:xfrm>
            <a:off x="311700" y="274475"/>
            <a:ext cx="8520600" cy="4294500"/>
          </a:xfrm>
          <a:prstGeom prst="rect">
            <a:avLst/>
          </a:prstGeom>
        </p:spPr>
        <p:txBody>
          <a:bodyPr anchorCtr="0" anchor="t" bIns="91425" lIns="91425" spcFirstLastPara="1" rIns="91425" wrap="square" tIns="91425">
            <a:normAutofit/>
          </a:bodyPr>
          <a:lstStyle/>
          <a:p>
            <a:pPr indent="0" lvl="0" marL="0" rtl="0" algn="l">
              <a:spcBef>
                <a:spcPts val="1400"/>
              </a:spcBef>
              <a:spcAft>
                <a:spcPts val="0"/>
              </a:spcAft>
              <a:buClr>
                <a:schemeClr val="dk2"/>
              </a:buClr>
              <a:buSzPts val="1100"/>
              <a:buFont typeface="Arial"/>
              <a:buNone/>
            </a:pPr>
            <a:r>
              <a:rPr b="1" lang="en">
                <a:solidFill>
                  <a:schemeClr val="dk2"/>
                </a:solidFill>
                <a:latin typeface="Arial"/>
                <a:ea typeface="Arial"/>
                <a:cs typeface="Arial"/>
                <a:sym typeface="Arial"/>
              </a:rPr>
              <a:t>applications</a:t>
            </a:r>
            <a:r>
              <a:rPr b="1" lang="en">
                <a:solidFill>
                  <a:schemeClr val="dk2"/>
                </a:solidFill>
                <a:latin typeface="Arial"/>
                <a:ea typeface="Arial"/>
                <a:cs typeface="Arial"/>
                <a:sym typeface="Arial"/>
              </a:rPr>
              <a:t> of DNA Profiling</a:t>
            </a:r>
            <a:endParaRPr b="1">
              <a:solidFill>
                <a:schemeClr val="dk2"/>
              </a:solidFill>
              <a:latin typeface="Arial"/>
              <a:ea typeface="Arial"/>
              <a:cs typeface="Arial"/>
              <a:sym typeface="Arial"/>
            </a:endParaRPr>
          </a:p>
          <a:p>
            <a:pPr indent="0" lvl="0" marL="0" rtl="0" algn="l">
              <a:spcBef>
                <a:spcPts val="1100"/>
              </a:spcBef>
              <a:spcAft>
                <a:spcPts val="0"/>
              </a:spcAft>
              <a:buClr>
                <a:schemeClr val="dk2"/>
              </a:buClr>
              <a:buSzPts val="1100"/>
              <a:buFont typeface="Arial"/>
              <a:buNone/>
            </a:pPr>
            <a:r>
              <a:rPr b="1" lang="en">
                <a:solidFill>
                  <a:schemeClr val="dk2"/>
                </a:solidFill>
                <a:latin typeface="Arial"/>
                <a:ea typeface="Arial"/>
                <a:cs typeface="Arial"/>
                <a:sym typeface="Arial"/>
              </a:rPr>
              <a:t>: Forensic Applications</a:t>
            </a:r>
            <a:endParaRPr b="1">
              <a:solidFill>
                <a:schemeClr val="dk2"/>
              </a:solidFill>
              <a:latin typeface="Arial"/>
              <a:ea typeface="Arial"/>
              <a:cs typeface="Arial"/>
              <a:sym typeface="Arial"/>
            </a:endParaRPr>
          </a:p>
          <a:p>
            <a:pPr indent="-342900" lvl="0" marL="457200" rtl="0" algn="l">
              <a:spcBef>
                <a:spcPts val="1200"/>
              </a:spcBef>
              <a:spcAft>
                <a:spcPts val="0"/>
              </a:spcAft>
              <a:buClr>
                <a:schemeClr val="dk2"/>
              </a:buClr>
              <a:buSzPts val="1800"/>
              <a:buFont typeface="Arial"/>
              <a:buChar char="●"/>
            </a:pPr>
            <a:r>
              <a:rPr b="1" lang="en">
                <a:solidFill>
                  <a:srgbClr val="FF0000"/>
                </a:solidFill>
                <a:latin typeface="Arial"/>
                <a:ea typeface="Arial"/>
                <a:cs typeface="Arial"/>
                <a:sym typeface="Arial"/>
              </a:rPr>
              <a:t>Crime Scene Analysis:</a:t>
            </a:r>
            <a:r>
              <a:rPr b="1" lang="en">
                <a:solidFill>
                  <a:schemeClr val="dk2"/>
                </a:solidFill>
                <a:latin typeface="Arial"/>
                <a:ea typeface="Arial"/>
                <a:cs typeface="Arial"/>
                <a:sym typeface="Arial"/>
              </a:rPr>
              <a:t> DNA profiling is used to identify potential suspects and link them to a crime, aiding in the resolution of criminal cases.</a:t>
            </a:r>
            <a:endParaRPr b="1">
              <a:solidFill>
                <a:schemeClr val="dk2"/>
              </a:solidFill>
              <a:latin typeface="Arial"/>
              <a:ea typeface="Arial"/>
              <a:cs typeface="Arial"/>
              <a:sym typeface="Arial"/>
            </a:endParaRPr>
          </a:p>
          <a:p>
            <a:pPr indent="-342900" lvl="0" marL="457200" rtl="0" algn="l">
              <a:spcBef>
                <a:spcPts val="0"/>
              </a:spcBef>
              <a:spcAft>
                <a:spcPts val="0"/>
              </a:spcAft>
              <a:buClr>
                <a:schemeClr val="dk2"/>
              </a:buClr>
              <a:buSzPts val="1800"/>
              <a:buFont typeface="Arial"/>
              <a:buChar char="●"/>
            </a:pPr>
            <a:r>
              <a:rPr b="1" lang="en">
                <a:solidFill>
                  <a:srgbClr val="FF0000"/>
                </a:solidFill>
                <a:latin typeface="Arial"/>
                <a:ea typeface="Arial"/>
                <a:cs typeface="Arial"/>
                <a:sym typeface="Arial"/>
              </a:rPr>
              <a:t>Forensic Medicine:</a:t>
            </a:r>
            <a:r>
              <a:rPr b="1" lang="en">
                <a:solidFill>
                  <a:schemeClr val="dk2"/>
                </a:solidFill>
                <a:latin typeface="Arial"/>
                <a:ea typeface="Arial"/>
                <a:cs typeface="Arial"/>
                <a:sym typeface="Arial"/>
              </a:rPr>
              <a:t> It plays a crucial role in establishing the custody of a child through paternity testing and resolving other legal and medical issues.</a:t>
            </a:r>
            <a:endParaRPr b="1">
              <a:solidFill>
                <a:schemeClr val="dk2"/>
              </a:solidFill>
              <a:latin typeface="Arial"/>
              <a:ea typeface="Arial"/>
              <a:cs typeface="Arial"/>
              <a:sym typeface="Arial"/>
            </a:endParaRPr>
          </a:p>
          <a:p>
            <a:pPr indent="-342900" lvl="0" marL="457200" rtl="0" algn="l">
              <a:spcBef>
                <a:spcPts val="0"/>
              </a:spcBef>
              <a:spcAft>
                <a:spcPts val="0"/>
              </a:spcAft>
              <a:buClr>
                <a:schemeClr val="dk2"/>
              </a:buClr>
              <a:buSzPts val="1800"/>
              <a:buFont typeface="Arial"/>
              <a:buChar char="●"/>
            </a:pPr>
            <a:r>
              <a:rPr b="1" lang="en">
                <a:solidFill>
                  <a:srgbClr val="FF0000"/>
                </a:solidFill>
                <a:latin typeface="Arial"/>
                <a:ea typeface="Arial"/>
                <a:cs typeface="Arial"/>
                <a:sym typeface="Arial"/>
              </a:rPr>
              <a:t>State-of-the-Art Facilities</a:t>
            </a:r>
            <a:r>
              <a:rPr b="1" lang="en">
                <a:solidFill>
                  <a:schemeClr val="dk2"/>
                </a:solidFill>
                <a:latin typeface="Arial"/>
                <a:ea typeface="Arial"/>
                <a:cs typeface="Arial"/>
                <a:sym typeface="Arial"/>
              </a:rPr>
              <a:t>: Forensic DNA profiling facilities provide advanced DNA analysis services for both human and nonhuman DNA.</a:t>
            </a:r>
            <a:endParaRPr b="1">
              <a:solidFill>
                <a:schemeClr val="dk2"/>
              </a:solidFill>
              <a:latin typeface="Arial"/>
              <a:ea typeface="Arial"/>
              <a:cs typeface="Arial"/>
              <a:sym typeface="Arial"/>
            </a:endParaRPr>
          </a:p>
          <a:p>
            <a:pPr indent="-298450" lvl="0" marL="457200" rtl="0" algn="l">
              <a:spcBef>
                <a:spcPts val="0"/>
              </a:spcBef>
              <a:spcAft>
                <a:spcPts val="0"/>
              </a:spcAft>
              <a:buClr>
                <a:schemeClr val="dk2"/>
              </a:buClr>
              <a:buSzPts val="1100"/>
              <a:buFont typeface="Arial"/>
              <a:buChar char="●"/>
            </a:pPr>
            <a:r>
              <a:t/>
            </a:r>
            <a:endParaRPr sz="1100">
              <a:solidFill>
                <a:schemeClr val="dk2"/>
              </a:solidFill>
              <a:latin typeface="Arial"/>
              <a:ea typeface="Arial"/>
              <a:cs typeface="Arial"/>
              <a:sym typeface="Arial"/>
            </a:endParaRPr>
          </a:p>
          <a:p>
            <a:pPr indent="0" lvl="0" marL="0" rtl="0" algn="l">
              <a:spcBef>
                <a:spcPts val="1200"/>
              </a:spcBef>
              <a:spcAft>
                <a:spcPts val="1200"/>
              </a:spcAft>
              <a:buNone/>
            </a:pPr>
            <a:r>
              <a:t/>
            </a:r>
            <a:endParaRPr/>
          </a:p>
        </p:txBody>
      </p:sp>
      <p:pic>
        <p:nvPicPr>
          <p:cNvPr id="165" name="Google Shape;165;p32"/>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3"/>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1" name="Google Shape;171;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100"/>
              </a:spcBef>
              <a:spcAft>
                <a:spcPts val="0"/>
              </a:spcAft>
              <a:buClr>
                <a:schemeClr val="dk2"/>
              </a:buClr>
              <a:buSzPts val="1100"/>
              <a:buFont typeface="Arial"/>
              <a:buNone/>
            </a:pPr>
            <a:r>
              <a:rPr b="1" lang="en">
                <a:solidFill>
                  <a:schemeClr val="dk2"/>
                </a:solidFill>
                <a:latin typeface="Arial"/>
                <a:ea typeface="Arial"/>
                <a:cs typeface="Arial"/>
                <a:sym typeface="Arial"/>
              </a:rPr>
              <a:t>Medical and Research Applications</a:t>
            </a:r>
            <a:endParaRPr b="1">
              <a:solidFill>
                <a:schemeClr val="dk2"/>
              </a:solidFill>
              <a:latin typeface="Arial"/>
              <a:ea typeface="Arial"/>
              <a:cs typeface="Arial"/>
              <a:sym typeface="Arial"/>
            </a:endParaRPr>
          </a:p>
          <a:p>
            <a:pPr indent="-342900" lvl="0" marL="457200" rtl="0" algn="l">
              <a:spcBef>
                <a:spcPts val="1200"/>
              </a:spcBef>
              <a:spcAft>
                <a:spcPts val="0"/>
              </a:spcAft>
              <a:buClr>
                <a:schemeClr val="dk2"/>
              </a:buClr>
              <a:buSzPts val="1800"/>
              <a:buFont typeface="Arial"/>
              <a:buChar char="●"/>
            </a:pPr>
            <a:r>
              <a:rPr b="1" lang="en">
                <a:solidFill>
                  <a:srgbClr val="FF0000"/>
                </a:solidFill>
                <a:latin typeface="Arial"/>
                <a:ea typeface="Arial"/>
                <a:cs typeface="Arial"/>
                <a:sym typeface="Arial"/>
              </a:rPr>
              <a:t>Diagnosing Disorders</a:t>
            </a:r>
            <a:r>
              <a:rPr lang="en">
                <a:solidFill>
                  <a:srgbClr val="FF0000"/>
                </a:solidFill>
                <a:latin typeface="Arial"/>
                <a:ea typeface="Arial"/>
                <a:cs typeface="Arial"/>
                <a:sym typeface="Arial"/>
              </a:rPr>
              <a:t>: </a:t>
            </a:r>
            <a:r>
              <a:rPr b="1" lang="en">
                <a:solidFill>
                  <a:schemeClr val="dk2"/>
                </a:solidFill>
                <a:latin typeface="Arial"/>
                <a:ea typeface="Arial"/>
                <a:cs typeface="Arial"/>
                <a:sym typeface="Arial"/>
              </a:rPr>
              <a:t>DNA profiling is used to diagnose inherited disorders and human diseases, contributing to advancements in medical diagnostics and treatment.</a:t>
            </a:r>
            <a:endParaRPr b="1">
              <a:solidFill>
                <a:schemeClr val="dk2"/>
              </a:solidFill>
              <a:latin typeface="Arial"/>
              <a:ea typeface="Arial"/>
              <a:cs typeface="Arial"/>
              <a:sym typeface="Arial"/>
            </a:endParaRPr>
          </a:p>
          <a:p>
            <a:pPr indent="-342900" lvl="0" marL="457200" rtl="0" algn="l">
              <a:spcBef>
                <a:spcPts val="0"/>
              </a:spcBef>
              <a:spcAft>
                <a:spcPts val="0"/>
              </a:spcAft>
              <a:buClr>
                <a:schemeClr val="dk2"/>
              </a:buClr>
              <a:buSzPts val="1800"/>
              <a:buFont typeface="Arial"/>
              <a:buChar char="●"/>
            </a:pPr>
            <a:r>
              <a:rPr b="1" lang="en">
                <a:solidFill>
                  <a:srgbClr val="FF0000"/>
                </a:solidFill>
                <a:latin typeface="Arial"/>
                <a:ea typeface="Arial"/>
                <a:cs typeface="Arial"/>
                <a:sym typeface="Arial"/>
              </a:rPr>
              <a:t>Research Advancements:</a:t>
            </a:r>
            <a:r>
              <a:rPr b="1" lang="en">
                <a:solidFill>
                  <a:schemeClr val="dk2"/>
                </a:solidFill>
                <a:latin typeface="Arial"/>
                <a:ea typeface="Arial"/>
                <a:cs typeface="Arial"/>
                <a:sym typeface="Arial"/>
              </a:rPr>
              <a:t> It continues to play a pivotal role in genetic research, including studies on population genetics, evolutionary biology, and disease susceptibility.</a:t>
            </a:r>
            <a:endParaRPr b="1">
              <a:solidFill>
                <a:schemeClr val="dk2"/>
              </a:solidFill>
              <a:latin typeface="Arial"/>
              <a:ea typeface="Arial"/>
              <a:cs typeface="Arial"/>
              <a:sym typeface="Arial"/>
            </a:endParaRPr>
          </a:p>
          <a:p>
            <a:pPr indent="-342900" lvl="0" marL="457200" rtl="0" algn="l">
              <a:spcBef>
                <a:spcPts val="0"/>
              </a:spcBef>
              <a:spcAft>
                <a:spcPts val="0"/>
              </a:spcAft>
              <a:buClr>
                <a:schemeClr val="dk2"/>
              </a:buClr>
              <a:buSzPts val="1800"/>
              <a:buFont typeface="Arial"/>
              <a:buChar char="●"/>
            </a:pPr>
            <a:r>
              <a:rPr b="1" lang="en">
                <a:solidFill>
                  <a:srgbClr val="FF0000"/>
                </a:solidFill>
                <a:latin typeface="Arial"/>
                <a:ea typeface="Arial"/>
                <a:cs typeface="Arial"/>
                <a:sym typeface="Arial"/>
              </a:rPr>
              <a:t>Future Possibilities:</a:t>
            </a:r>
            <a:r>
              <a:rPr b="1" lang="en">
                <a:solidFill>
                  <a:schemeClr val="dk2"/>
                </a:solidFill>
                <a:latin typeface="Arial"/>
                <a:ea typeface="Arial"/>
                <a:cs typeface="Arial"/>
                <a:sym typeface="Arial"/>
              </a:rPr>
              <a:t> The list of additional uses for DNA profiling continues to grow, with potential applications in personalized medicine and precision healthcare.</a:t>
            </a:r>
            <a:endParaRPr b="1"/>
          </a:p>
        </p:txBody>
      </p:sp>
      <p:pic>
        <p:nvPicPr>
          <p:cNvPr id="172" name="Google Shape;172;p33"/>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4"/>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8" name="Google Shape;178;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1100"/>
              </a:spcBef>
              <a:spcAft>
                <a:spcPts val="0"/>
              </a:spcAft>
              <a:buClr>
                <a:schemeClr val="dk2"/>
              </a:buClr>
              <a:buSzPts val="1100"/>
              <a:buFont typeface="Arial"/>
              <a:buNone/>
            </a:pPr>
            <a:r>
              <a:rPr b="1" lang="en">
                <a:solidFill>
                  <a:schemeClr val="dk2"/>
                </a:solidFill>
                <a:latin typeface="Arial"/>
                <a:ea typeface="Arial"/>
                <a:cs typeface="Arial"/>
                <a:sym typeface="Arial"/>
              </a:rPr>
              <a:t>Ethical Considerations in DNA Profiling</a:t>
            </a:r>
            <a:endParaRPr b="1">
              <a:solidFill>
                <a:schemeClr val="dk2"/>
              </a:solidFill>
              <a:latin typeface="Arial"/>
              <a:ea typeface="Arial"/>
              <a:cs typeface="Arial"/>
              <a:sym typeface="Arial"/>
            </a:endParaRPr>
          </a:p>
          <a:p>
            <a:pPr indent="-342900" lvl="0" marL="457200" rtl="0" algn="l">
              <a:spcBef>
                <a:spcPts val="1200"/>
              </a:spcBef>
              <a:spcAft>
                <a:spcPts val="0"/>
              </a:spcAft>
              <a:buClr>
                <a:schemeClr val="dk2"/>
              </a:buClr>
              <a:buSzPts val="1800"/>
              <a:buFont typeface="Arial"/>
              <a:buChar char="●"/>
            </a:pPr>
            <a:r>
              <a:rPr b="1" lang="en">
                <a:solidFill>
                  <a:srgbClr val="FF0000"/>
                </a:solidFill>
                <a:latin typeface="Arial"/>
                <a:ea typeface="Arial"/>
                <a:cs typeface="Arial"/>
                <a:sym typeface="Arial"/>
              </a:rPr>
              <a:t>Informed Consent:</a:t>
            </a:r>
            <a:r>
              <a:rPr b="1" lang="en">
                <a:solidFill>
                  <a:schemeClr val="dk2"/>
                </a:solidFill>
                <a:latin typeface="Arial"/>
                <a:ea typeface="Arial"/>
                <a:cs typeface="Arial"/>
                <a:sym typeface="Arial"/>
              </a:rPr>
              <a:t> Ethical guidelines emphasize the importance of obtaining informed consent for DNA profiling, ensuring respect for individual autonomy and privacy.</a:t>
            </a:r>
            <a:endParaRPr b="1">
              <a:solidFill>
                <a:schemeClr val="dk2"/>
              </a:solidFill>
              <a:latin typeface="Arial"/>
              <a:ea typeface="Arial"/>
              <a:cs typeface="Arial"/>
              <a:sym typeface="Arial"/>
            </a:endParaRPr>
          </a:p>
          <a:p>
            <a:pPr indent="-342900" lvl="0" marL="457200" rtl="0" algn="l">
              <a:spcBef>
                <a:spcPts val="0"/>
              </a:spcBef>
              <a:spcAft>
                <a:spcPts val="0"/>
              </a:spcAft>
              <a:buClr>
                <a:schemeClr val="dk2"/>
              </a:buClr>
              <a:buSzPts val="1800"/>
              <a:buFont typeface="Arial"/>
              <a:buChar char="●"/>
            </a:pPr>
            <a:r>
              <a:rPr b="1" lang="en">
                <a:solidFill>
                  <a:srgbClr val="FF0000"/>
                </a:solidFill>
                <a:latin typeface="Arial"/>
                <a:ea typeface="Arial"/>
                <a:cs typeface="Arial"/>
                <a:sym typeface="Arial"/>
              </a:rPr>
              <a:t>Data Security</a:t>
            </a:r>
            <a:r>
              <a:rPr b="1" lang="en">
                <a:solidFill>
                  <a:schemeClr val="dk2"/>
                </a:solidFill>
                <a:latin typeface="Arial"/>
                <a:ea typeface="Arial"/>
                <a:cs typeface="Arial"/>
                <a:sym typeface="Arial"/>
              </a:rPr>
              <a:t>: Safeguarding genetic data from unauthorized access and misuse is a critical ethical consideration in the era of widespread DNA profiling.</a:t>
            </a:r>
            <a:endParaRPr b="1">
              <a:solidFill>
                <a:schemeClr val="dk2"/>
              </a:solidFill>
              <a:latin typeface="Arial"/>
              <a:ea typeface="Arial"/>
              <a:cs typeface="Arial"/>
              <a:sym typeface="Arial"/>
            </a:endParaRPr>
          </a:p>
          <a:p>
            <a:pPr indent="-342900" lvl="0" marL="457200" rtl="0" algn="l">
              <a:spcBef>
                <a:spcPts val="0"/>
              </a:spcBef>
              <a:spcAft>
                <a:spcPts val="0"/>
              </a:spcAft>
              <a:buClr>
                <a:schemeClr val="dk2"/>
              </a:buClr>
              <a:buSzPts val="1800"/>
              <a:buFont typeface="Arial"/>
              <a:buChar char="●"/>
            </a:pPr>
            <a:r>
              <a:rPr b="1" lang="en">
                <a:solidFill>
                  <a:srgbClr val="FF0000"/>
                </a:solidFill>
                <a:latin typeface="Arial"/>
                <a:ea typeface="Arial"/>
                <a:cs typeface="Arial"/>
                <a:sym typeface="Arial"/>
              </a:rPr>
              <a:t>Equitable Access: </a:t>
            </a:r>
            <a:r>
              <a:rPr b="1" lang="en">
                <a:solidFill>
                  <a:schemeClr val="dk2"/>
                </a:solidFill>
                <a:latin typeface="Arial"/>
                <a:ea typeface="Arial"/>
                <a:cs typeface="Arial"/>
                <a:sym typeface="Arial"/>
              </a:rPr>
              <a:t>Ensuring equitable access to DNA profiling technologies and services is essential for mitigating disparities and promoting social justice.</a:t>
            </a:r>
            <a:endParaRPr b="1">
              <a:solidFill>
                <a:schemeClr val="dk2"/>
              </a:solidFill>
              <a:latin typeface="Arial"/>
              <a:ea typeface="Arial"/>
              <a:cs typeface="Arial"/>
              <a:sym typeface="Arial"/>
            </a:endParaRPr>
          </a:p>
          <a:p>
            <a:pPr indent="0" lvl="0" marL="0" rtl="0" algn="l">
              <a:spcBef>
                <a:spcPts val="1200"/>
              </a:spcBef>
              <a:spcAft>
                <a:spcPts val="1200"/>
              </a:spcAft>
              <a:buNone/>
            </a:pPr>
            <a:r>
              <a:t/>
            </a:r>
            <a:endParaRPr/>
          </a:p>
        </p:txBody>
      </p:sp>
      <p:pic>
        <p:nvPicPr>
          <p:cNvPr id="179" name="Google Shape;179;p34"/>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5"/>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5" name="Google Shape;185;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6" name="Google Shape;186;p35"/>
          <p:cNvPicPr preferRelativeResize="0"/>
          <p:nvPr/>
        </p:nvPicPr>
        <p:blipFill>
          <a:blip r:embed="rId3">
            <a:alphaModFix/>
          </a:blip>
          <a:stretch>
            <a:fillRect/>
          </a:stretch>
        </p:blipFill>
        <p:spPr>
          <a:xfrm>
            <a:off x="58350" y="-8"/>
            <a:ext cx="9143998" cy="482081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6"/>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2"/>
              </a:buClr>
              <a:buSzPts val="1100"/>
              <a:buFont typeface="Arial"/>
              <a:buNone/>
            </a:pPr>
            <a:r>
              <a:rPr lang="en" sz="2750">
                <a:solidFill>
                  <a:srgbClr val="FF0000"/>
                </a:solidFill>
                <a:highlight>
                  <a:srgbClr val="FFFFFF"/>
                </a:highlight>
                <a:latin typeface="Arial"/>
                <a:ea typeface="Arial"/>
                <a:cs typeface="Arial"/>
                <a:sym typeface="Arial"/>
              </a:rPr>
              <a:t>Topic-</a:t>
            </a:r>
            <a:r>
              <a:rPr lang="en" sz="2750">
                <a:solidFill>
                  <a:srgbClr val="FF0000"/>
                </a:solidFill>
                <a:highlight>
                  <a:srgbClr val="FFFFFF"/>
                </a:highlight>
                <a:latin typeface="Arial"/>
                <a:ea typeface="Arial"/>
                <a:cs typeface="Arial"/>
                <a:sym typeface="Arial"/>
              </a:rPr>
              <a:t>Trichophyton indotineae /rDNA</a:t>
            </a:r>
            <a:endParaRPr sz="4700">
              <a:solidFill>
                <a:srgbClr val="FF0000"/>
              </a:solidFill>
            </a:endParaRPr>
          </a:p>
        </p:txBody>
      </p:sp>
      <p:sp>
        <p:nvSpPr>
          <p:cNvPr id="192" name="Google Shape;192;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9725" lvl="0" marL="457200" rtl="0" algn="l">
              <a:lnSpc>
                <a:spcPct val="150000"/>
              </a:lnSpc>
              <a:spcBef>
                <a:spcPts val="0"/>
              </a:spcBef>
              <a:spcAft>
                <a:spcPts val="0"/>
              </a:spcAft>
              <a:buClr>
                <a:schemeClr val="dk2"/>
              </a:buClr>
              <a:buSzPts val="1750"/>
              <a:buFont typeface="Arial"/>
              <a:buChar char="●"/>
            </a:pPr>
            <a:r>
              <a:rPr b="1" lang="en" sz="1750">
                <a:solidFill>
                  <a:schemeClr val="dk2"/>
                </a:solidFill>
                <a:highlight>
                  <a:srgbClr val="FFFFFF"/>
                </a:highlight>
                <a:latin typeface="Arial"/>
                <a:ea typeface="Arial"/>
                <a:cs typeface="Arial"/>
                <a:sym typeface="Arial"/>
              </a:rPr>
              <a:t>Trichophyton indotineae is a species of fungus that belongs to the genus Trichophyton. </a:t>
            </a:r>
            <a:endParaRPr b="1" sz="1750">
              <a:solidFill>
                <a:schemeClr val="dk2"/>
              </a:solidFill>
              <a:highlight>
                <a:srgbClr val="FFFFFF"/>
              </a:highlight>
              <a:latin typeface="Arial"/>
              <a:ea typeface="Arial"/>
              <a:cs typeface="Arial"/>
              <a:sym typeface="Arial"/>
            </a:endParaRPr>
          </a:p>
          <a:p>
            <a:pPr indent="-339725" lvl="0" marL="457200" rtl="0" algn="l">
              <a:lnSpc>
                <a:spcPct val="150000"/>
              </a:lnSpc>
              <a:spcBef>
                <a:spcPts val="0"/>
              </a:spcBef>
              <a:spcAft>
                <a:spcPts val="0"/>
              </a:spcAft>
              <a:buClr>
                <a:schemeClr val="dk2"/>
              </a:buClr>
              <a:buSzPts val="1750"/>
              <a:buFont typeface="Arial"/>
              <a:buChar char="●"/>
            </a:pPr>
            <a:r>
              <a:rPr b="1" lang="en" sz="1750">
                <a:solidFill>
                  <a:schemeClr val="dk2"/>
                </a:solidFill>
                <a:highlight>
                  <a:srgbClr val="FFFFFF"/>
                </a:highlight>
                <a:latin typeface="Arial"/>
                <a:ea typeface="Arial"/>
                <a:cs typeface="Arial"/>
                <a:sym typeface="Arial"/>
              </a:rPr>
              <a:t>This genus includes several species that are known to cause dermatophytosis, a common fungal infection of the skin, hair, and nails in humans and animals. Dermatophytosis is often referred to as ringworm in humans and is characterized by red, itchy, scaly patches on the skin.</a:t>
            </a:r>
            <a:endParaRPr b="1" sz="2500"/>
          </a:p>
        </p:txBody>
      </p:sp>
      <p:pic>
        <p:nvPicPr>
          <p:cNvPr id="193" name="Google Shape;193;p36"/>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7"/>
          <p:cNvSpPr txBox="1"/>
          <p:nvPr>
            <p:ph type="title"/>
          </p:nvPr>
        </p:nvSpPr>
        <p:spPr>
          <a:xfrm>
            <a:off x="311700" y="145275"/>
            <a:ext cx="8520600" cy="5229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2"/>
              </a:buClr>
              <a:buSzPts val="1100"/>
              <a:buFont typeface="Arial"/>
              <a:buNone/>
            </a:pPr>
            <a:r>
              <a:rPr lang="en" sz="2050">
                <a:solidFill>
                  <a:srgbClr val="FF0000"/>
                </a:solidFill>
                <a:highlight>
                  <a:srgbClr val="FFFFFF"/>
                </a:highlight>
                <a:latin typeface="Arial"/>
                <a:ea typeface="Arial"/>
                <a:cs typeface="Arial"/>
                <a:sym typeface="Arial"/>
              </a:rPr>
              <a:t>Ribosomal DNA (rDNA)</a:t>
            </a:r>
            <a:endParaRPr sz="4000">
              <a:solidFill>
                <a:srgbClr val="FF0000"/>
              </a:solidFill>
            </a:endParaRPr>
          </a:p>
        </p:txBody>
      </p:sp>
      <p:sp>
        <p:nvSpPr>
          <p:cNvPr id="199" name="Google Shape;199;p37"/>
          <p:cNvSpPr txBox="1"/>
          <p:nvPr>
            <p:ph idx="1" type="body"/>
          </p:nvPr>
        </p:nvSpPr>
        <p:spPr>
          <a:xfrm>
            <a:off x="311700" y="668175"/>
            <a:ext cx="8520600" cy="3900600"/>
          </a:xfrm>
          <a:prstGeom prst="rect">
            <a:avLst/>
          </a:prstGeom>
        </p:spPr>
        <p:txBody>
          <a:bodyPr anchorCtr="0" anchor="t" bIns="91425" lIns="91425" spcFirstLastPara="1" rIns="91425" wrap="square" tIns="91425">
            <a:normAutofit fontScale="25000" lnSpcReduction="20000"/>
          </a:bodyPr>
          <a:lstStyle/>
          <a:p>
            <a:pPr indent="-348587" lvl="0" marL="457200" rtl="0" algn="l">
              <a:lnSpc>
                <a:spcPct val="150000"/>
              </a:lnSpc>
              <a:spcBef>
                <a:spcPts val="0"/>
              </a:spcBef>
              <a:spcAft>
                <a:spcPts val="0"/>
              </a:spcAft>
              <a:buClr>
                <a:schemeClr val="dk2"/>
              </a:buClr>
              <a:buSzPct val="100000"/>
              <a:buFont typeface="Arial"/>
              <a:buChar char="●"/>
            </a:pPr>
            <a:r>
              <a:rPr b="1" lang="en" sz="7558">
                <a:solidFill>
                  <a:schemeClr val="dk2"/>
                </a:solidFill>
                <a:highlight>
                  <a:srgbClr val="FFFFFF"/>
                </a:highlight>
                <a:latin typeface="Arial"/>
                <a:ea typeface="Arial"/>
                <a:cs typeface="Arial"/>
                <a:sym typeface="Arial"/>
              </a:rPr>
              <a:t>Ribosomal DNA (rDNA) is a type of DNA that codes for ribosomal RNA (rRNA), which is a key component of ribosomes, the cellular structures responsible for protein synthesis. </a:t>
            </a:r>
            <a:endParaRPr b="1" sz="7558">
              <a:solidFill>
                <a:schemeClr val="dk2"/>
              </a:solidFill>
              <a:highlight>
                <a:srgbClr val="FFFFFF"/>
              </a:highlight>
              <a:latin typeface="Arial"/>
              <a:ea typeface="Arial"/>
              <a:cs typeface="Arial"/>
              <a:sym typeface="Arial"/>
            </a:endParaRPr>
          </a:p>
          <a:p>
            <a:pPr indent="-348587" lvl="0" marL="457200" rtl="0" algn="l">
              <a:lnSpc>
                <a:spcPct val="150000"/>
              </a:lnSpc>
              <a:spcBef>
                <a:spcPts val="0"/>
              </a:spcBef>
              <a:spcAft>
                <a:spcPts val="0"/>
              </a:spcAft>
              <a:buClr>
                <a:schemeClr val="dk2"/>
              </a:buClr>
              <a:buSzPct val="100000"/>
              <a:buFont typeface="Arial"/>
              <a:buChar char="●"/>
            </a:pPr>
            <a:r>
              <a:rPr b="1" lang="en" sz="7558">
                <a:solidFill>
                  <a:schemeClr val="dk2"/>
                </a:solidFill>
                <a:highlight>
                  <a:srgbClr val="FFFFFF"/>
                </a:highlight>
                <a:latin typeface="Arial"/>
                <a:ea typeface="Arial"/>
                <a:cs typeface="Arial"/>
                <a:sym typeface="Arial"/>
              </a:rPr>
              <a:t>Ribosomes are found in all living cells, and they are essential for the translation of messenger RNA (mRNA) into proteins, a process known as translation.</a:t>
            </a:r>
            <a:endParaRPr b="1" sz="7558">
              <a:solidFill>
                <a:schemeClr val="dk2"/>
              </a:solidFill>
              <a:highlight>
                <a:srgbClr val="FFFFFF"/>
              </a:highlight>
              <a:latin typeface="Arial"/>
              <a:ea typeface="Arial"/>
              <a:cs typeface="Arial"/>
              <a:sym typeface="Arial"/>
            </a:endParaRPr>
          </a:p>
          <a:p>
            <a:pPr indent="-348587" lvl="0" marL="457200" rtl="0" algn="l">
              <a:lnSpc>
                <a:spcPct val="150000"/>
              </a:lnSpc>
              <a:spcBef>
                <a:spcPts val="0"/>
              </a:spcBef>
              <a:spcAft>
                <a:spcPts val="0"/>
              </a:spcAft>
              <a:buClr>
                <a:schemeClr val="dk2"/>
              </a:buClr>
              <a:buSzPct val="100000"/>
              <a:buFont typeface="Arial"/>
              <a:buChar char="●"/>
            </a:pPr>
            <a:r>
              <a:rPr b="1" lang="en" sz="7558">
                <a:solidFill>
                  <a:schemeClr val="dk2"/>
                </a:solidFill>
                <a:highlight>
                  <a:srgbClr val="FFFFFF"/>
                </a:highlight>
                <a:latin typeface="Arial"/>
                <a:ea typeface="Arial"/>
                <a:cs typeface="Arial"/>
                <a:sym typeface="Arial"/>
              </a:rPr>
              <a:t>The rDNA typically consists of multiple copies of the genes for the different types of rRNA, which include the 5.8S, 18S, and 28S rRNAs in eukaryotes, and the 16S and 23S rRNAs in prokaryotes.</a:t>
            </a:r>
            <a:endParaRPr b="1" sz="7558">
              <a:solidFill>
                <a:schemeClr val="dk2"/>
              </a:solidFill>
              <a:highlight>
                <a:srgbClr val="FFFFFF"/>
              </a:highlight>
              <a:latin typeface="Arial"/>
              <a:ea typeface="Arial"/>
              <a:cs typeface="Arial"/>
              <a:sym typeface="Arial"/>
            </a:endParaRPr>
          </a:p>
          <a:p>
            <a:pPr indent="0" lvl="0" marL="0" rtl="0" algn="l">
              <a:spcBef>
                <a:spcPts val="900"/>
              </a:spcBef>
              <a:spcAft>
                <a:spcPts val="0"/>
              </a:spcAft>
              <a:buNone/>
            </a:pPr>
            <a:r>
              <a:t/>
            </a:r>
            <a:endParaRPr sz="7158">
              <a:solidFill>
                <a:schemeClr val="dk2"/>
              </a:solidFill>
              <a:highlight>
                <a:srgbClr val="FFFFFF"/>
              </a:highlight>
              <a:latin typeface="Arial"/>
              <a:ea typeface="Arial"/>
              <a:cs typeface="Arial"/>
              <a:sym typeface="Arial"/>
            </a:endParaRPr>
          </a:p>
          <a:p>
            <a:pPr indent="0" lvl="0" marL="0" rtl="0" algn="l">
              <a:spcBef>
                <a:spcPts val="900"/>
              </a:spcBef>
              <a:spcAft>
                <a:spcPts val="0"/>
              </a:spcAft>
              <a:buNone/>
            </a:pPr>
            <a:r>
              <a:rPr lang="en" sz="7158">
                <a:solidFill>
                  <a:schemeClr val="dk2"/>
                </a:solidFill>
                <a:highlight>
                  <a:srgbClr val="FFFFFF"/>
                </a:highlight>
                <a:latin typeface="Arial"/>
                <a:ea typeface="Arial"/>
                <a:cs typeface="Arial"/>
                <a:sym typeface="Arial"/>
              </a:rPr>
              <a:t> </a:t>
            </a:r>
            <a:endParaRPr/>
          </a:p>
        </p:txBody>
      </p:sp>
      <p:pic>
        <p:nvPicPr>
          <p:cNvPr id="200" name="Google Shape;200;p37"/>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8"/>
          <p:cNvSpPr txBox="1"/>
          <p:nvPr>
            <p:ph idx="1" type="body"/>
          </p:nvPr>
        </p:nvSpPr>
        <p:spPr>
          <a:xfrm>
            <a:off x="311700" y="620550"/>
            <a:ext cx="8520600" cy="3948300"/>
          </a:xfrm>
          <a:prstGeom prst="rect">
            <a:avLst/>
          </a:prstGeom>
        </p:spPr>
        <p:txBody>
          <a:bodyPr anchorCtr="0" anchor="t" bIns="91425" lIns="91425" spcFirstLastPara="1" rIns="91425" wrap="square" tIns="91425">
            <a:normAutofit/>
          </a:bodyPr>
          <a:lstStyle/>
          <a:p>
            <a:pPr indent="-346950" lvl="0" marL="457200" rtl="0" algn="l">
              <a:spcBef>
                <a:spcPts val="900"/>
              </a:spcBef>
              <a:spcAft>
                <a:spcPts val="0"/>
              </a:spcAft>
              <a:buClr>
                <a:schemeClr val="dk2"/>
              </a:buClr>
              <a:buSzPts val="1864"/>
              <a:buFont typeface="Arial"/>
              <a:buChar char="●"/>
            </a:pPr>
            <a:r>
              <a:rPr b="1" lang="en" sz="1863">
                <a:solidFill>
                  <a:schemeClr val="dk2"/>
                </a:solidFill>
                <a:highlight>
                  <a:srgbClr val="FFFFFF"/>
                </a:highlight>
                <a:latin typeface="Arial"/>
                <a:ea typeface="Arial"/>
                <a:cs typeface="Arial"/>
                <a:sym typeface="Arial"/>
              </a:rPr>
              <a:t>These genes are often arranged in clusters known as rDNA operons or rDNA repeats.</a:t>
            </a:r>
            <a:endParaRPr b="1" sz="1863">
              <a:solidFill>
                <a:schemeClr val="dk2"/>
              </a:solidFill>
              <a:highlight>
                <a:srgbClr val="FFFFFF"/>
              </a:highlight>
              <a:latin typeface="Arial"/>
              <a:ea typeface="Arial"/>
              <a:cs typeface="Arial"/>
              <a:sym typeface="Arial"/>
            </a:endParaRPr>
          </a:p>
          <a:p>
            <a:pPr indent="-346950" lvl="0" marL="457200" rtl="0" algn="l">
              <a:spcBef>
                <a:spcPts val="0"/>
              </a:spcBef>
              <a:spcAft>
                <a:spcPts val="0"/>
              </a:spcAft>
              <a:buClr>
                <a:schemeClr val="dk2"/>
              </a:buClr>
              <a:buSzPts val="1864"/>
              <a:buFont typeface="Arial"/>
              <a:buChar char="●"/>
            </a:pPr>
            <a:r>
              <a:rPr b="1" lang="en" sz="1863">
                <a:solidFill>
                  <a:schemeClr val="dk2"/>
                </a:solidFill>
                <a:highlight>
                  <a:srgbClr val="FFFFFF"/>
                </a:highlight>
                <a:latin typeface="Arial"/>
                <a:ea typeface="Arial"/>
                <a:cs typeface="Arial"/>
                <a:sym typeface="Arial"/>
              </a:rPr>
              <a:t>The arrangement and number of rDNA repeats can vary greatly among different organisms. For example, in humans, rDNA is located on the short arm of chromosome 1 and contains hundreds of repeats of the rRNA genes. </a:t>
            </a:r>
            <a:endParaRPr b="1" sz="1863">
              <a:solidFill>
                <a:schemeClr val="dk2"/>
              </a:solidFill>
              <a:highlight>
                <a:srgbClr val="FFFFFF"/>
              </a:highlight>
              <a:latin typeface="Arial"/>
              <a:ea typeface="Arial"/>
              <a:cs typeface="Arial"/>
              <a:sym typeface="Arial"/>
            </a:endParaRPr>
          </a:p>
          <a:p>
            <a:pPr indent="-346950" lvl="0" marL="457200" rtl="0" algn="l">
              <a:spcBef>
                <a:spcPts val="0"/>
              </a:spcBef>
              <a:spcAft>
                <a:spcPts val="0"/>
              </a:spcAft>
              <a:buClr>
                <a:schemeClr val="dk2"/>
              </a:buClr>
              <a:buSzPts val="1864"/>
              <a:buFont typeface="Arial"/>
              <a:buChar char="●"/>
            </a:pPr>
            <a:r>
              <a:rPr b="1" lang="en" sz="1863">
                <a:solidFill>
                  <a:schemeClr val="dk2"/>
                </a:solidFill>
                <a:highlight>
                  <a:srgbClr val="FFFFFF"/>
                </a:highlight>
                <a:latin typeface="Arial"/>
                <a:ea typeface="Arial"/>
                <a:cs typeface="Arial"/>
                <a:sym typeface="Arial"/>
              </a:rPr>
              <a:t>The exact number of repeats can differ among individuals.</a:t>
            </a:r>
            <a:endParaRPr b="1" sz="1863">
              <a:solidFill>
                <a:schemeClr val="dk2"/>
              </a:solidFill>
              <a:highlight>
                <a:srgbClr val="FFFFFF"/>
              </a:highlight>
              <a:latin typeface="Arial"/>
              <a:ea typeface="Arial"/>
              <a:cs typeface="Arial"/>
              <a:sym typeface="Arial"/>
            </a:endParaRPr>
          </a:p>
          <a:p>
            <a:pPr indent="0" lvl="0" marL="0" rtl="0" algn="l">
              <a:spcBef>
                <a:spcPts val="0"/>
              </a:spcBef>
              <a:spcAft>
                <a:spcPts val="1200"/>
              </a:spcAft>
              <a:buNone/>
            </a:pPr>
            <a:r>
              <a:t/>
            </a:r>
            <a:endParaRPr/>
          </a:p>
        </p:txBody>
      </p:sp>
      <p:pic>
        <p:nvPicPr>
          <p:cNvPr id="206" name="Google Shape;206;p38"/>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9"/>
          <p:cNvSpPr txBox="1"/>
          <p:nvPr>
            <p:ph idx="1" type="body"/>
          </p:nvPr>
        </p:nvSpPr>
        <p:spPr>
          <a:xfrm>
            <a:off x="311700" y="214800"/>
            <a:ext cx="8520600" cy="4354200"/>
          </a:xfrm>
          <a:prstGeom prst="rect">
            <a:avLst/>
          </a:prstGeom>
        </p:spPr>
        <p:txBody>
          <a:bodyPr anchorCtr="0" anchor="t" bIns="91425" lIns="91425" spcFirstLastPara="1" rIns="91425" wrap="square" tIns="91425">
            <a:normAutofit fontScale="25000"/>
          </a:bodyPr>
          <a:lstStyle/>
          <a:p>
            <a:pPr indent="-336810" lvl="0" marL="457200" rtl="0" algn="l">
              <a:lnSpc>
                <a:spcPct val="150000"/>
              </a:lnSpc>
              <a:spcBef>
                <a:spcPts val="900"/>
              </a:spcBef>
              <a:spcAft>
                <a:spcPts val="0"/>
              </a:spcAft>
              <a:buClr>
                <a:schemeClr val="dk2"/>
              </a:buClr>
              <a:buSzPct val="100000"/>
              <a:buFont typeface="Arial"/>
              <a:buChar char="●"/>
            </a:pPr>
            <a:r>
              <a:rPr b="1" lang="en" sz="6816">
                <a:solidFill>
                  <a:schemeClr val="dk2"/>
                </a:solidFill>
                <a:highlight>
                  <a:srgbClr val="FFFFFF"/>
                </a:highlight>
                <a:latin typeface="Arial"/>
                <a:ea typeface="Arial"/>
                <a:cs typeface="Arial"/>
                <a:sym typeface="Arial"/>
              </a:rPr>
              <a:t>rDNA is transcribed by RNA polymerase I in eukaryotes to produce the precursor rRNA, which is then processed to yield the mature rRNA molecules. </a:t>
            </a:r>
            <a:endParaRPr b="1" sz="6816">
              <a:solidFill>
                <a:schemeClr val="dk2"/>
              </a:solidFill>
              <a:highlight>
                <a:srgbClr val="FFFFFF"/>
              </a:highlight>
              <a:latin typeface="Arial"/>
              <a:ea typeface="Arial"/>
              <a:cs typeface="Arial"/>
              <a:sym typeface="Arial"/>
            </a:endParaRPr>
          </a:p>
          <a:p>
            <a:pPr indent="-336810" lvl="0" marL="457200" rtl="0" algn="l">
              <a:lnSpc>
                <a:spcPct val="150000"/>
              </a:lnSpc>
              <a:spcBef>
                <a:spcPts val="0"/>
              </a:spcBef>
              <a:spcAft>
                <a:spcPts val="0"/>
              </a:spcAft>
              <a:buClr>
                <a:schemeClr val="dk2"/>
              </a:buClr>
              <a:buSzPct val="100000"/>
              <a:buFont typeface="Arial"/>
              <a:buChar char="●"/>
            </a:pPr>
            <a:r>
              <a:rPr b="1" lang="en" sz="6816">
                <a:solidFill>
                  <a:schemeClr val="dk2"/>
                </a:solidFill>
                <a:highlight>
                  <a:srgbClr val="FFFFFF"/>
                </a:highlight>
                <a:latin typeface="Arial"/>
                <a:ea typeface="Arial"/>
                <a:cs typeface="Arial"/>
                <a:sym typeface="Arial"/>
              </a:rPr>
              <a:t>These rRNA molecules, along with ribosomal proteins, assemble to form the ribosome's subunits.</a:t>
            </a:r>
            <a:endParaRPr b="1" sz="6816">
              <a:solidFill>
                <a:schemeClr val="dk2"/>
              </a:solidFill>
              <a:highlight>
                <a:srgbClr val="FFFFFF"/>
              </a:highlight>
              <a:latin typeface="Arial"/>
              <a:ea typeface="Arial"/>
              <a:cs typeface="Arial"/>
              <a:sym typeface="Arial"/>
            </a:endParaRPr>
          </a:p>
          <a:p>
            <a:pPr indent="-336810" lvl="0" marL="457200" rtl="0" algn="l">
              <a:lnSpc>
                <a:spcPct val="150000"/>
              </a:lnSpc>
              <a:spcBef>
                <a:spcPts val="0"/>
              </a:spcBef>
              <a:spcAft>
                <a:spcPts val="0"/>
              </a:spcAft>
              <a:buClr>
                <a:schemeClr val="dk2"/>
              </a:buClr>
              <a:buSzPct val="100000"/>
              <a:buFont typeface="Arial"/>
              <a:buChar char="●"/>
            </a:pPr>
            <a:r>
              <a:rPr b="1" lang="en" sz="6816">
                <a:solidFill>
                  <a:schemeClr val="dk2"/>
                </a:solidFill>
                <a:highlight>
                  <a:srgbClr val="FFFFFF"/>
                </a:highlight>
                <a:latin typeface="Arial"/>
                <a:ea typeface="Arial"/>
                <a:cs typeface="Arial"/>
                <a:sym typeface="Arial"/>
              </a:rPr>
              <a:t>Due to its conserved nature and the presence of both highly conserved and variable regions, rDNA is often used in molecular biology and systematics for phylogenetic studies to determine the evolutionary relationships among organisms. </a:t>
            </a:r>
            <a:endParaRPr b="1" sz="6816">
              <a:solidFill>
                <a:schemeClr val="dk2"/>
              </a:solidFill>
              <a:highlight>
                <a:srgbClr val="FFFFFF"/>
              </a:highlight>
              <a:latin typeface="Arial"/>
              <a:ea typeface="Arial"/>
              <a:cs typeface="Arial"/>
              <a:sym typeface="Arial"/>
            </a:endParaRPr>
          </a:p>
          <a:p>
            <a:pPr indent="0" lvl="0" marL="0" rtl="0" algn="l">
              <a:spcBef>
                <a:spcPts val="0"/>
              </a:spcBef>
              <a:spcAft>
                <a:spcPts val="1200"/>
              </a:spcAft>
              <a:buNone/>
            </a:pPr>
            <a:r>
              <a:t/>
            </a:r>
            <a:endParaRPr/>
          </a:p>
        </p:txBody>
      </p:sp>
      <p:pic>
        <p:nvPicPr>
          <p:cNvPr id="212" name="Google Shape;212;p39"/>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40"/>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8" name="Google Shape;218;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473" lvl="0" marL="457200" rtl="0" algn="l">
              <a:lnSpc>
                <a:spcPct val="150000"/>
              </a:lnSpc>
              <a:spcBef>
                <a:spcPts val="900"/>
              </a:spcBef>
              <a:spcAft>
                <a:spcPts val="0"/>
              </a:spcAft>
              <a:buClr>
                <a:schemeClr val="dk2"/>
              </a:buClr>
              <a:buSzPts val="1793"/>
              <a:buFont typeface="Arial"/>
              <a:buChar char="●"/>
            </a:pPr>
            <a:r>
              <a:rPr b="1" lang="en" sz="1793">
                <a:solidFill>
                  <a:schemeClr val="dk2"/>
                </a:solidFill>
                <a:highlight>
                  <a:srgbClr val="FFFFFF"/>
                </a:highlight>
                <a:latin typeface="Arial"/>
                <a:ea typeface="Arial"/>
                <a:cs typeface="Arial"/>
                <a:sym typeface="Arial"/>
              </a:rPr>
              <a:t>It is also used in the identification and classification of species, as the sequence of rDNA can be highly specific to a particular organism or group of organisms.</a:t>
            </a:r>
            <a:endParaRPr b="1" sz="1793">
              <a:solidFill>
                <a:schemeClr val="dk2"/>
              </a:solidFill>
              <a:highlight>
                <a:srgbClr val="FFFFFF"/>
              </a:highlight>
              <a:latin typeface="Arial"/>
              <a:ea typeface="Arial"/>
              <a:cs typeface="Arial"/>
              <a:sym typeface="Arial"/>
            </a:endParaRPr>
          </a:p>
          <a:p>
            <a:pPr indent="-342473" lvl="0" marL="457200" rtl="0" algn="l">
              <a:lnSpc>
                <a:spcPct val="150000"/>
              </a:lnSpc>
              <a:spcBef>
                <a:spcPts val="0"/>
              </a:spcBef>
              <a:spcAft>
                <a:spcPts val="0"/>
              </a:spcAft>
              <a:buClr>
                <a:schemeClr val="dk2"/>
              </a:buClr>
              <a:buSzPts val="1793"/>
              <a:buFont typeface="Arial"/>
              <a:buChar char="●"/>
            </a:pPr>
            <a:r>
              <a:rPr b="1" lang="en" sz="1793">
                <a:solidFill>
                  <a:schemeClr val="dk2"/>
                </a:solidFill>
                <a:highlight>
                  <a:srgbClr val="FFFFFF"/>
                </a:highlight>
                <a:latin typeface="Arial"/>
                <a:ea typeface="Arial"/>
                <a:cs typeface="Arial"/>
                <a:sym typeface="Arial"/>
              </a:rPr>
              <a:t>Additionally, rDNA can be used as a target for genetic engineering techniques, such as CRISPR-Cas9, to modify the expression of rRNA genes, which can affect the efficiency of protein synthesis in cells.</a:t>
            </a:r>
            <a:endParaRPr b="1" sz="1793">
              <a:solidFill>
                <a:schemeClr val="dk2"/>
              </a:solidFill>
              <a:highlight>
                <a:srgbClr val="FFFFFF"/>
              </a:highlight>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41"/>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2"/>
              </a:buClr>
              <a:buSzPts val="1100"/>
              <a:buFont typeface="Arial"/>
              <a:buNone/>
            </a:pPr>
            <a:r>
              <a:rPr lang="en" sz="2350">
                <a:solidFill>
                  <a:srgbClr val="FF0000"/>
                </a:solidFill>
                <a:highlight>
                  <a:srgbClr val="FFFFFF"/>
                </a:highlight>
                <a:latin typeface="Arial"/>
                <a:ea typeface="Arial"/>
                <a:cs typeface="Arial"/>
                <a:sym typeface="Arial"/>
              </a:rPr>
              <a:t>Topic-</a:t>
            </a:r>
            <a:r>
              <a:rPr lang="en" sz="2350">
                <a:solidFill>
                  <a:srgbClr val="FF0000"/>
                </a:solidFill>
                <a:highlight>
                  <a:srgbClr val="FFFFFF"/>
                </a:highlight>
                <a:latin typeface="Arial"/>
                <a:ea typeface="Arial"/>
                <a:cs typeface="Arial"/>
                <a:sym typeface="Arial"/>
              </a:rPr>
              <a:t>The Internal Transcribed Spacer (ITS) region</a:t>
            </a:r>
            <a:endParaRPr sz="4300">
              <a:solidFill>
                <a:srgbClr val="FF0000"/>
              </a:solidFill>
            </a:endParaRPr>
          </a:p>
        </p:txBody>
      </p:sp>
      <p:sp>
        <p:nvSpPr>
          <p:cNvPr id="224" name="Google Shape;224;p41"/>
          <p:cNvSpPr txBox="1"/>
          <p:nvPr>
            <p:ph idx="1" type="body"/>
          </p:nvPr>
        </p:nvSpPr>
        <p:spPr>
          <a:xfrm>
            <a:off x="311700" y="1152475"/>
            <a:ext cx="8520600" cy="3871800"/>
          </a:xfrm>
          <a:prstGeom prst="rect">
            <a:avLst/>
          </a:prstGeom>
        </p:spPr>
        <p:txBody>
          <a:bodyPr anchorCtr="0" anchor="t" bIns="91425" lIns="91425" spcFirstLastPara="1" rIns="91425" wrap="square" tIns="91425">
            <a:normAutofit fontScale="25000" lnSpcReduction="20000"/>
          </a:bodyPr>
          <a:lstStyle/>
          <a:p>
            <a:pPr indent="-348913" lvl="0" marL="457200" rtl="0" algn="l">
              <a:lnSpc>
                <a:spcPct val="150000"/>
              </a:lnSpc>
              <a:spcBef>
                <a:spcPts val="0"/>
              </a:spcBef>
              <a:spcAft>
                <a:spcPts val="0"/>
              </a:spcAft>
              <a:buClr>
                <a:schemeClr val="dk2"/>
              </a:buClr>
              <a:buSzPct val="100000"/>
              <a:buFont typeface="Arial"/>
              <a:buChar char="●"/>
            </a:pPr>
            <a:r>
              <a:rPr b="1" lang="en" sz="7578">
                <a:solidFill>
                  <a:schemeClr val="dk2"/>
                </a:solidFill>
                <a:highlight>
                  <a:srgbClr val="FFFFFF"/>
                </a:highlight>
                <a:latin typeface="Arial"/>
                <a:ea typeface="Arial"/>
                <a:cs typeface="Arial"/>
                <a:sym typeface="Arial"/>
              </a:rPr>
              <a:t>The Internal Transcribed Spacer (ITS) region is a section of DNA that is found in the ribosomal DNA (rDNA) of eukaryotic organisms. It is located between the genes that code for the small and large subunits of ribosomal RNA (rRNA).</a:t>
            </a:r>
            <a:endParaRPr b="1" sz="7578">
              <a:solidFill>
                <a:schemeClr val="dk2"/>
              </a:solidFill>
              <a:highlight>
                <a:srgbClr val="FFFFFF"/>
              </a:highlight>
              <a:latin typeface="Arial"/>
              <a:ea typeface="Arial"/>
              <a:cs typeface="Arial"/>
              <a:sym typeface="Arial"/>
            </a:endParaRPr>
          </a:p>
          <a:p>
            <a:pPr indent="-348913" lvl="0" marL="457200" rtl="0" algn="l">
              <a:lnSpc>
                <a:spcPct val="150000"/>
              </a:lnSpc>
              <a:spcBef>
                <a:spcPts val="0"/>
              </a:spcBef>
              <a:spcAft>
                <a:spcPts val="0"/>
              </a:spcAft>
              <a:buClr>
                <a:schemeClr val="dk2"/>
              </a:buClr>
              <a:buSzPct val="100000"/>
              <a:buFont typeface="Arial"/>
              <a:buChar char="●"/>
            </a:pPr>
            <a:r>
              <a:rPr b="1" lang="en" sz="7578">
                <a:solidFill>
                  <a:schemeClr val="dk2"/>
                </a:solidFill>
                <a:highlight>
                  <a:srgbClr val="FFFFFF"/>
                </a:highlight>
                <a:latin typeface="Arial"/>
                <a:ea typeface="Arial"/>
                <a:cs typeface="Arial"/>
                <a:sym typeface="Arial"/>
              </a:rPr>
              <a:t> The ITS region consists of two spacers, ITS1 and ITS2, which are separated by the 5.8S rRNA gene.</a:t>
            </a:r>
            <a:endParaRPr b="1" sz="7578">
              <a:solidFill>
                <a:schemeClr val="dk2"/>
              </a:solidFill>
              <a:highlight>
                <a:srgbClr val="FFFFFF"/>
              </a:highlight>
              <a:latin typeface="Arial"/>
              <a:ea typeface="Arial"/>
              <a:cs typeface="Arial"/>
              <a:sym typeface="Arial"/>
            </a:endParaRPr>
          </a:p>
          <a:p>
            <a:pPr indent="-348913" lvl="0" marL="457200" rtl="0" algn="l">
              <a:lnSpc>
                <a:spcPct val="150000"/>
              </a:lnSpc>
              <a:spcBef>
                <a:spcPts val="0"/>
              </a:spcBef>
              <a:spcAft>
                <a:spcPts val="0"/>
              </a:spcAft>
              <a:buClr>
                <a:schemeClr val="dk2"/>
              </a:buClr>
              <a:buSzPct val="100000"/>
              <a:buFont typeface="Arial"/>
              <a:buChar char="●"/>
            </a:pPr>
            <a:r>
              <a:rPr b="1" lang="en" sz="7578">
                <a:solidFill>
                  <a:schemeClr val="dk2"/>
                </a:solidFill>
                <a:highlight>
                  <a:srgbClr val="FFFFFF"/>
                </a:highlight>
                <a:latin typeface="Arial"/>
                <a:ea typeface="Arial"/>
                <a:cs typeface="Arial"/>
                <a:sym typeface="Arial"/>
              </a:rPr>
              <a:t>The ITS1 spacer is located between the 18S and the 5.8S rRNA genes, while the ITS2 spacer is situated between the 5.8S and the 28S rRNA genes (in fungi and plants) or the 25S and 18S rRNA genes (in animals). </a:t>
            </a:r>
            <a:endParaRPr b="1" sz="7578">
              <a:solidFill>
                <a:schemeClr val="dk2"/>
              </a:solidFill>
              <a:highlight>
                <a:srgbClr val="FFFFFF"/>
              </a:highlight>
              <a:latin typeface="Arial"/>
              <a:ea typeface="Arial"/>
              <a:cs typeface="Arial"/>
              <a:sym typeface="Arial"/>
            </a:endParaRPr>
          </a:p>
          <a:p>
            <a:pPr indent="-348913" lvl="0" marL="457200" rtl="0" algn="l">
              <a:lnSpc>
                <a:spcPct val="150000"/>
              </a:lnSpc>
              <a:spcBef>
                <a:spcPts val="0"/>
              </a:spcBef>
              <a:spcAft>
                <a:spcPts val="0"/>
              </a:spcAft>
              <a:buClr>
                <a:schemeClr val="dk2"/>
              </a:buClr>
              <a:buSzPct val="100000"/>
              <a:buFont typeface="Arial"/>
              <a:buChar char="●"/>
            </a:pPr>
            <a:r>
              <a:t/>
            </a:r>
            <a:endParaRPr b="1" sz="7578">
              <a:solidFill>
                <a:schemeClr val="dk2"/>
              </a:solidFill>
              <a:highlight>
                <a:srgbClr val="FFFFFF"/>
              </a:highlight>
              <a:latin typeface="Arial"/>
              <a:ea typeface="Arial"/>
              <a:cs typeface="Arial"/>
              <a:sym typeface="Arial"/>
            </a:endParaRPr>
          </a:p>
          <a:p>
            <a:pPr indent="-245268" lvl="0" marL="457200" rtl="0" algn="l">
              <a:spcBef>
                <a:spcPts val="0"/>
              </a:spcBef>
              <a:spcAft>
                <a:spcPts val="0"/>
              </a:spcAft>
              <a:buClr>
                <a:schemeClr val="dk2"/>
              </a:buClr>
              <a:buSzPct val="100000"/>
              <a:buFont typeface="Arial"/>
              <a:buChar char="●"/>
            </a:pPr>
            <a:r>
              <a:t/>
            </a:r>
            <a:endParaRPr sz="1050">
              <a:solidFill>
                <a:schemeClr val="dk2"/>
              </a:solidFill>
              <a:highlight>
                <a:srgbClr val="FFFFFF"/>
              </a:highlight>
              <a:latin typeface="Arial"/>
              <a:ea typeface="Arial"/>
              <a:cs typeface="Arial"/>
              <a:sym typeface="Arial"/>
            </a:endParaRPr>
          </a:p>
          <a:p>
            <a:pPr indent="0" lvl="0" marL="0" rtl="0" algn="l">
              <a:spcBef>
                <a:spcPts val="900"/>
              </a:spcBef>
              <a:spcAft>
                <a:spcPts val="0"/>
              </a:spcAft>
              <a:buClr>
                <a:schemeClr val="dk2"/>
              </a:buClr>
              <a:buSzPct val="104761"/>
              <a:buFont typeface="Arial"/>
              <a:buNone/>
            </a:pPr>
            <a:r>
              <a:t/>
            </a:r>
            <a:endParaRPr sz="1050">
              <a:solidFill>
                <a:schemeClr val="dk2"/>
              </a:solidFill>
              <a:highlight>
                <a:srgbClr val="FFFFFF"/>
              </a:highlight>
              <a:latin typeface="Arial"/>
              <a:ea typeface="Arial"/>
              <a:cs typeface="Arial"/>
              <a:sym typeface="Arial"/>
            </a:endParaRPr>
          </a:p>
          <a:p>
            <a:pPr indent="0" lvl="0" marL="0" rtl="0" algn="l">
              <a:spcBef>
                <a:spcPts val="0"/>
              </a:spcBef>
              <a:spcAft>
                <a:spcPts val="1200"/>
              </a:spcAft>
              <a:buNone/>
            </a:pPr>
            <a:r>
              <a:t/>
            </a:r>
            <a:endParaRPr/>
          </a:p>
        </p:txBody>
      </p:sp>
      <p:pic>
        <p:nvPicPr>
          <p:cNvPr id="225" name="Google Shape;225;p41"/>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2"/>
          <p:cNvSpPr txBox="1"/>
          <p:nvPr>
            <p:ph idx="1" type="body"/>
          </p:nvPr>
        </p:nvSpPr>
        <p:spPr>
          <a:xfrm>
            <a:off x="311700" y="214800"/>
            <a:ext cx="8769900" cy="4821300"/>
          </a:xfrm>
          <a:prstGeom prst="rect">
            <a:avLst/>
          </a:prstGeom>
        </p:spPr>
        <p:txBody>
          <a:bodyPr anchorCtr="0" anchor="t" bIns="91425" lIns="91425" spcFirstLastPara="1" rIns="91425" wrap="square" tIns="91425">
            <a:noAutofit/>
          </a:bodyPr>
          <a:lstStyle/>
          <a:p>
            <a:pPr indent="-228600" lvl="0" marL="457200" rtl="0" algn="l">
              <a:lnSpc>
                <a:spcPct val="150000"/>
              </a:lnSpc>
              <a:spcBef>
                <a:spcPts val="900"/>
              </a:spcBef>
              <a:spcAft>
                <a:spcPts val="0"/>
              </a:spcAft>
              <a:buClr>
                <a:schemeClr val="dk2"/>
              </a:buClr>
              <a:buSzPts val="1800"/>
              <a:buFont typeface="Arial"/>
              <a:buNone/>
            </a:pPr>
            <a:r>
              <a:rPr b="1" lang="en">
                <a:solidFill>
                  <a:schemeClr val="dk2"/>
                </a:solidFill>
                <a:highlight>
                  <a:srgbClr val="FFFFFF"/>
                </a:highlight>
                <a:latin typeface="Arial"/>
                <a:ea typeface="Arial"/>
                <a:cs typeface="Arial"/>
                <a:sym typeface="Arial"/>
              </a:rPr>
              <a:t>These spacers are transcribed along with the rRNA genes but are removed during the processing of the rRNA precursor into mature rRNA molecules.</a:t>
            </a:r>
            <a:endParaRPr b="1">
              <a:solidFill>
                <a:schemeClr val="dk2"/>
              </a:solidFill>
              <a:highlight>
                <a:srgbClr val="FFFFFF"/>
              </a:highlight>
              <a:latin typeface="Arial"/>
              <a:ea typeface="Arial"/>
              <a:cs typeface="Arial"/>
              <a:sym typeface="Arial"/>
            </a:endParaRPr>
          </a:p>
          <a:p>
            <a:pPr indent="-228600" lvl="0" marL="457200" rtl="0" algn="l">
              <a:lnSpc>
                <a:spcPct val="150000"/>
              </a:lnSpc>
              <a:spcBef>
                <a:spcPts val="0"/>
              </a:spcBef>
              <a:spcAft>
                <a:spcPts val="0"/>
              </a:spcAft>
              <a:buClr>
                <a:schemeClr val="dk2"/>
              </a:buClr>
              <a:buSzPts val="1800"/>
              <a:buFont typeface="Arial"/>
              <a:buNone/>
            </a:pPr>
            <a:r>
              <a:rPr b="1" lang="en">
                <a:solidFill>
                  <a:schemeClr val="dk2"/>
                </a:solidFill>
                <a:highlight>
                  <a:srgbClr val="FFFFFF"/>
                </a:highlight>
                <a:latin typeface="Arial"/>
                <a:ea typeface="Arial"/>
                <a:cs typeface="Arial"/>
                <a:sym typeface="Arial"/>
              </a:rPr>
              <a:t>The ITS region is important for several reasons:</a:t>
            </a:r>
            <a:endParaRPr b="1">
              <a:solidFill>
                <a:schemeClr val="dk2"/>
              </a:solidFill>
              <a:highlight>
                <a:srgbClr val="FFFFFF"/>
              </a:highlight>
              <a:latin typeface="Arial"/>
              <a:ea typeface="Arial"/>
              <a:cs typeface="Arial"/>
              <a:sym typeface="Arial"/>
            </a:endParaRPr>
          </a:p>
          <a:p>
            <a:pPr indent="-228600" lvl="0" marL="457200" rtl="0" algn="l">
              <a:spcBef>
                <a:spcPts val="0"/>
              </a:spcBef>
              <a:spcAft>
                <a:spcPts val="0"/>
              </a:spcAft>
              <a:buClr>
                <a:schemeClr val="dk2"/>
              </a:buClr>
              <a:buSzPts val="1800"/>
              <a:buFont typeface="Arial"/>
              <a:buNone/>
            </a:pPr>
            <a:r>
              <a:rPr b="1" lang="en">
                <a:solidFill>
                  <a:srgbClr val="FF0000"/>
                </a:solidFill>
                <a:highlight>
                  <a:srgbClr val="FFFFFF"/>
                </a:highlight>
                <a:latin typeface="Arial"/>
                <a:ea typeface="Arial"/>
                <a:cs typeface="Arial"/>
                <a:sym typeface="Arial"/>
              </a:rPr>
              <a:t>Species Identification: </a:t>
            </a:r>
            <a:r>
              <a:rPr b="1" lang="en">
                <a:solidFill>
                  <a:schemeClr val="dk2"/>
                </a:solidFill>
                <a:highlight>
                  <a:srgbClr val="FFFFFF"/>
                </a:highlight>
                <a:latin typeface="Arial"/>
                <a:ea typeface="Arial"/>
                <a:cs typeface="Arial"/>
                <a:sym typeface="Arial"/>
              </a:rPr>
              <a:t>The ITS region is often used in molecular systematics and taxonomy for the identification and classification of species. The sequences of ITS1 and ITS2 are highly variable among species, making them useful for distinguishing between closely related organisms.</a:t>
            </a:r>
            <a:endParaRPr b="1">
              <a:solidFill>
                <a:schemeClr val="dk2"/>
              </a:solidFill>
              <a:highlight>
                <a:srgbClr val="FFFFFF"/>
              </a:highlight>
              <a:latin typeface="Arial"/>
              <a:ea typeface="Arial"/>
              <a:cs typeface="Arial"/>
              <a:sym typeface="Arial"/>
            </a:endParaRPr>
          </a:p>
          <a:p>
            <a:pPr indent="-228600" lvl="0" marL="457200" rtl="0" algn="l">
              <a:spcBef>
                <a:spcPts val="0"/>
              </a:spcBef>
              <a:spcAft>
                <a:spcPts val="0"/>
              </a:spcAft>
              <a:buClr>
                <a:srgbClr val="FF0000"/>
              </a:buClr>
              <a:buSzPts val="1800"/>
              <a:buFont typeface="Arial"/>
              <a:buNone/>
            </a:pPr>
            <a:r>
              <a:t/>
            </a:r>
            <a:endParaRPr b="1">
              <a:solidFill>
                <a:srgbClr val="FF0000"/>
              </a:solidFill>
              <a:highlight>
                <a:srgbClr val="FFFFFF"/>
              </a:highlight>
              <a:latin typeface="Arial"/>
              <a:ea typeface="Arial"/>
              <a:cs typeface="Arial"/>
              <a:sym typeface="Arial"/>
            </a:endParaRPr>
          </a:p>
          <a:p>
            <a:pPr indent="-228600" lvl="0" marL="457200" rtl="0" algn="l">
              <a:spcBef>
                <a:spcPts val="0"/>
              </a:spcBef>
              <a:spcAft>
                <a:spcPts val="0"/>
              </a:spcAft>
              <a:buClr>
                <a:schemeClr val="dk2"/>
              </a:buClr>
              <a:buSzPts val="1800"/>
              <a:buFont typeface="Arial"/>
              <a:buNone/>
            </a:pPr>
            <a:r>
              <a:rPr b="1" lang="en">
                <a:solidFill>
                  <a:srgbClr val="FF0000"/>
                </a:solidFill>
                <a:highlight>
                  <a:srgbClr val="FFFFFF"/>
                </a:highlight>
                <a:latin typeface="Arial"/>
                <a:ea typeface="Arial"/>
                <a:cs typeface="Arial"/>
                <a:sym typeface="Arial"/>
              </a:rPr>
              <a:t>Phylogenetic Studies:</a:t>
            </a:r>
            <a:r>
              <a:rPr b="1" lang="en">
                <a:solidFill>
                  <a:schemeClr val="dk2"/>
                </a:solidFill>
                <a:highlight>
                  <a:srgbClr val="FFFFFF"/>
                </a:highlight>
                <a:latin typeface="Arial"/>
                <a:ea typeface="Arial"/>
                <a:cs typeface="Arial"/>
                <a:sym typeface="Arial"/>
              </a:rPr>
              <a:t> Due to their variability, ITS sequences are valuable for reconstructing phylogenetic relationships among species and higher taxonomic groups. They provide insights into the evolutionary history and diversification of eukaryotic lineages.</a:t>
            </a:r>
            <a:endParaRPr b="1"/>
          </a:p>
        </p:txBody>
      </p:sp>
      <p:pic>
        <p:nvPicPr>
          <p:cNvPr id="231" name="Google Shape;231;p42"/>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3"/>
          <p:cNvSpPr txBox="1"/>
          <p:nvPr>
            <p:ph idx="1" type="body"/>
          </p:nvPr>
        </p:nvSpPr>
        <p:spPr>
          <a:xfrm>
            <a:off x="311700" y="417675"/>
            <a:ext cx="8520600" cy="4151100"/>
          </a:xfrm>
          <a:prstGeom prst="rect">
            <a:avLst/>
          </a:prstGeom>
        </p:spPr>
        <p:txBody>
          <a:bodyPr anchorCtr="0" anchor="t" bIns="91425" lIns="91425" spcFirstLastPara="1" rIns="91425" wrap="square" tIns="91425">
            <a:normAutofit fontScale="25000" lnSpcReduction="20000"/>
          </a:bodyPr>
          <a:lstStyle/>
          <a:p>
            <a:pPr indent="-346162" lvl="0" marL="457200" rtl="0" algn="l">
              <a:lnSpc>
                <a:spcPct val="150000"/>
              </a:lnSpc>
              <a:spcBef>
                <a:spcPts val="1200"/>
              </a:spcBef>
              <a:spcAft>
                <a:spcPts val="0"/>
              </a:spcAft>
              <a:buClr>
                <a:schemeClr val="dk2"/>
              </a:buClr>
              <a:buSzPct val="100000"/>
              <a:buFont typeface="Arial"/>
              <a:buChar char="●"/>
            </a:pPr>
            <a:r>
              <a:rPr b="1" lang="en" sz="7405">
                <a:solidFill>
                  <a:srgbClr val="FF0000"/>
                </a:solidFill>
                <a:highlight>
                  <a:srgbClr val="FFFFFF"/>
                </a:highlight>
                <a:latin typeface="Arial"/>
                <a:ea typeface="Arial"/>
                <a:cs typeface="Arial"/>
                <a:sym typeface="Arial"/>
              </a:rPr>
              <a:t>Barcoding: </a:t>
            </a:r>
            <a:r>
              <a:rPr b="1" lang="en" sz="7405">
                <a:solidFill>
                  <a:schemeClr val="dk2"/>
                </a:solidFill>
                <a:highlight>
                  <a:srgbClr val="FFFFFF"/>
                </a:highlight>
                <a:latin typeface="Arial"/>
                <a:ea typeface="Arial"/>
                <a:cs typeface="Arial"/>
                <a:sym typeface="Arial"/>
              </a:rPr>
              <a:t>The ITS region, particularly ITS2, is used as a barcode for fungal identification in the field of mycology. It is part of the standard for fungal DNA barcoding recommended by the Consortium for the Barcode of Life (CBOL).</a:t>
            </a:r>
            <a:endParaRPr b="1" sz="7405">
              <a:solidFill>
                <a:schemeClr val="dk2"/>
              </a:solidFill>
              <a:highlight>
                <a:srgbClr val="FFFFFF"/>
              </a:highlight>
              <a:latin typeface="Arial"/>
              <a:ea typeface="Arial"/>
              <a:cs typeface="Arial"/>
              <a:sym typeface="Arial"/>
            </a:endParaRPr>
          </a:p>
          <a:p>
            <a:pPr indent="-346162" lvl="0" marL="457200" rtl="0" algn="l">
              <a:lnSpc>
                <a:spcPct val="150000"/>
              </a:lnSpc>
              <a:spcBef>
                <a:spcPts val="0"/>
              </a:spcBef>
              <a:spcAft>
                <a:spcPts val="0"/>
              </a:spcAft>
              <a:buClr>
                <a:schemeClr val="dk2"/>
              </a:buClr>
              <a:buSzPct val="100000"/>
              <a:buFont typeface="Arial"/>
              <a:buChar char="●"/>
            </a:pPr>
            <a:r>
              <a:rPr b="1" lang="en" sz="7405">
                <a:solidFill>
                  <a:srgbClr val="FF0000"/>
                </a:solidFill>
                <a:highlight>
                  <a:srgbClr val="FFFFFF"/>
                </a:highlight>
                <a:latin typeface="Arial"/>
                <a:ea typeface="Arial"/>
                <a:cs typeface="Arial"/>
                <a:sym typeface="Arial"/>
              </a:rPr>
              <a:t>Secondary Structure:</a:t>
            </a:r>
            <a:r>
              <a:rPr b="1" lang="en" sz="7405">
                <a:solidFill>
                  <a:schemeClr val="dk2"/>
                </a:solidFill>
                <a:highlight>
                  <a:srgbClr val="FFFFFF"/>
                </a:highlight>
                <a:latin typeface="Arial"/>
                <a:ea typeface="Arial"/>
                <a:cs typeface="Arial"/>
                <a:sym typeface="Arial"/>
              </a:rPr>
              <a:t> The ITS regions can form complex secondary structures that may play a role in the regulation of rRNA processing and translation.</a:t>
            </a:r>
            <a:endParaRPr b="1" sz="7405">
              <a:solidFill>
                <a:schemeClr val="dk2"/>
              </a:solidFill>
              <a:highlight>
                <a:srgbClr val="FFFFFF"/>
              </a:highlight>
              <a:latin typeface="Arial"/>
              <a:ea typeface="Arial"/>
              <a:cs typeface="Arial"/>
              <a:sym typeface="Arial"/>
            </a:endParaRPr>
          </a:p>
          <a:p>
            <a:pPr indent="-346162" lvl="0" marL="457200" rtl="0" algn="l">
              <a:lnSpc>
                <a:spcPct val="150000"/>
              </a:lnSpc>
              <a:spcBef>
                <a:spcPts val="0"/>
              </a:spcBef>
              <a:spcAft>
                <a:spcPts val="0"/>
              </a:spcAft>
              <a:buClr>
                <a:schemeClr val="dk2"/>
              </a:buClr>
              <a:buSzPct val="100000"/>
              <a:buFont typeface="Arial"/>
              <a:buChar char="●"/>
            </a:pPr>
            <a:r>
              <a:rPr b="1" lang="en" sz="7405">
                <a:solidFill>
                  <a:srgbClr val="FF0000"/>
                </a:solidFill>
                <a:highlight>
                  <a:srgbClr val="FFFFFF"/>
                </a:highlight>
                <a:latin typeface="Arial"/>
                <a:ea typeface="Arial"/>
                <a:cs typeface="Arial"/>
                <a:sym typeface="Arial"/>
              </a:rPr>
              <a:t>Molecular Markers:</a:t>
            </a:r>
            <a:r>
              <a:rPr b="1" lang="en" sz="7405">
                <a:solidFill>
                  <a:schemeClr val="dk2"/>
                </a:solidFill>
                <a:highlight>
                  <a:srgbClr val="FFFFFF"/>
                </a:highlight>
                <a:latin typeface="Arial"/>
                <a:ea typeface="Arial"/>
                <a:cs typeface="Arial"/>
                <a:sym typeface="Arial"/>
              </a:rPr>
              <a:t> ITS sequences are commonly used as molecular markers in ecological studies to assess biodiversity and community composition, especially in microbial ecology.</a:t>
            </a:r>
            <a:endParaRPr b="1" sz="7405">
              <a:solidFill>
                <a:schemeClr val="dk2"/>
              </a:solidFill>
              <a:highlight>
                <a:srgbClr val="FFFFFF"/>
              </a:highlight>
              <a:latin typeface="Arial"/>
              <a:ea typeface="Arial"/>
              <a:cs typeface="Arial"/>
              <a:sym typeface="Arial"/>
            </a:endParaRPr>
          </a:p>
          <a:p>
            <a:pPr indent="-245268" lvl="0" marL="457200" rtl="0" algn="l">
              <a:spcBef>
                <a:spcPts val="0"/>
              </a:spcBef>
              <a:spcAft>
                <a:spcPts val="0"/>
              </a:spcAft>
              <a:buClr>
                <a:schemeClr val="dk2"/>
              </a:buClr>
              <a:buSzPct val="100000"/>
              <a:buFont typeface="Arial"/>
              <a:buChar char="●"/>
            </a:pPr>
            <a:r>
              <a:t/>
            </a:r>
            <a:endParaRPr sz="1050">
              <a:solidFill>
                <a:schemeClr val="dk2"/>
              </a:solidFill>
              <a:highlight>
                <a:srgbClr val="FFFFFF"/>
              </a:highlight>
              <a:latin typeface="Arial"/>
              <a:ea typeface="Arial"/>
              <a:cs typeface="Arial"/>
              <a:sym typeface="Arial"/>
            </a:endParaRPr>
          </a:p>
          <a:p>
            <a:pPr indent="0" lvl="0" marL="0" rtl="0" algn="l">
              <a:spcBef>
                <a:spcPts val="900"/>
              </a:spcBef>
              <a:spcAft>
                <a:spcPts val="0"/>
              </a:spcAft>
              <a:buClr>
                <a:schemeClr val="dk2"/>
              </a:buClr>
              <a:buSzPct val="61111"/>
              <a:buFont typeface="Arial"/>
              <a:buNone/>
            </a:pPr>
            <a:r>
              <a:t/>
            </a:r>
            <a:endParaRPr/>
          </a:p>
        </p:txBody>
      </p:sp>
      <p:pic>
        <p:nvPicPr>
          <p:cNvPr id="237" name="Google Shape;237;p43"/>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4"/>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3" name="Google Shape;243;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228600" lvl="0" marL="457200" rtl="0" algn="l">
              <a:lnSpc>
                <a:spcPct val="150000"/>
              </a:lnSpc>
              <a:spcBef>
                <a:spcPts val="1200"/>
              </a:spcBef>
              <a:spcAft>
                <a:spcPts val="0"/>
              </a:spcAft>
              <a:buClr>
                <a:schemeClr val="dk2"/>
              </a:buClr>
              <a:buSzPts val="1750"/>
              <a:buFont typeface="Arial"/>
              <a:buNone/>
            </a:pPr>
            <a:r>
              <a:rPr b="1" lang="en" sz="1750">
                <a:solidFill>
                  <a:srgbClr val="FF0000"/>
                </a:solidFill>
                <a:highlight>
                  <a:srgbClr val="FFFFFF"/>
                </a:highlight>
                <a:latin typeface="Arial"/>
                <a:ea typeface="Arial"/>
                <a:cs typeface="Arial"/>
                <a:sym typeface="Arial"/>
              </a:rPr>
              <a:t>Genetic Engineering:</a:t>
            </a:r>
            <a:r>
              <a:rPr b="1" lang="en" sz="1750">
                <a:solidFill>
                  <a:schemeClr val="dk2"/>
                </a:solidFill>
                <a:highlight>
                  <a:srgbClr val="FFFFFF"/>
                </a:highlight>
                <a:latin typeface="Arial"/>
                <a:ea typeface="Arial"/>
                <a:cs typeface="Arial"/>
                <a:sym typeface="Arial"/>
              </a:rPr>
              <a:t> In genetic engineering, the ITS region can be targeted for the insertion of foreign DNA into the rDNA repeat, which can affect the expression of rRNA genes and, consequently, the efficiency of protein synthesis.</a:t>
            </a:r>
            <a:endParaRPr b="1" sz="1750">
              <a:solidFill>
                <a:schemeClr val="dk2"/>
              </a:solidFill>
              <a:highlight>
                <a:srgbClr val="FFFFFF"/>
              </a:highlight>
              <a:latin typeface="Arial"/>
              <a:ea typeface="Arial"/>
              <a:cs typeface="Arial"/>
              <a:sym typeface="Arial"/>
            </a:endParaRPr>
          </a:p>
          <a:p>
            <a:pPr indent="-228600" lvl="0" marL="457200" rtl="0" algn="l">
              <a:lnSpc>
                <a:spcPct val="150000"/>
              </a:lnSpc>
              <a:spcBef>
                <a:spcPts val="0"/>
              </a:spcBef>
              <a:spcAft>
                <a:spcPts val="0"/>
              </a:spcAft>
              <a:buClr>
                <a:schemeClr val="dk2"/>
              </a:buClr>
              <a:buSzPts val="1750"/>
              <a:buFont typeface="Arial"/>
              <a:buNone/>
            </a:pPr>
            <a:r>
              <a:rPr b="1" lang="en" sz="1750">
                <a:solidFill>
                  <a:schemeClr val="dk2"/>
                </a:solidFill>
                <a:highlight>
                  <a:srgbClr val="FFFFFF"/>
                </a:highlight>
                <a:latin typeface="Arial"/>
                <a:ea typeface="Arial"/>
                <a:cs typeface="Arial"/>
                <a:sym typeface="Arial"/>
              </a:rPr>
              <a:t>The ITS region is an essential tool in molecular biology, providing researchers with a powerful means to identify, classify, and study the evolutionary relationships among eukaryotic organisms.</a:t>
            </a:r>
            <a:endParaRPr b="1" sz="2500"/>
          </a:p>
        </p:txBody>
      </p:sp>
      <p:pic>
        <p:nvPicPr>
          <p:cNvPr id="244" name="Google Shape;244;p44"/>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5"/>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50" name="Google Shape;250;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1" name="Google Shape;251;p45"/>
          <p:cNvPicPr preferRelativeResize="0"/>
          <p:nvPr/>
        </p:nvPicPr>
        <p:blipFill>
          <a:blip r:embed="rId3">
            <a:alphaModFix/>
          </a:blip>
          <a:stretch>
            <a:fillRect/>
          </a:stretch>
        </p:blipFill>
        <p:spPr>
          <a:xfrm>
            <a:off x="430625" y="0"/>
            <a:ext cx="7683402" cy="51435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6"/>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F0000"/>
                </a:solidFill>
              </a:rPr>
              <a:t>Topic- Monetary policy and unemployment</a:t>
            </a:r>
            <a:endParaRPr>
              <a:solidFill>
                <a:srgbClr val="FF0000"/>
              </a:solidFill>
            </a:endParaRPr>
          </a:p>
        </p:txBody>
      </p:sp>
      <p:sp>
        <p:nvSpPr>
          <p:cNvPr id="257" name="Google Shape;257;p46"/>
          <p:cNvSpPr txBox="1"/>
          <p:nvPr>
            <p:ph idx="1" type="body"/>
          </p:nvPr>
        </p:nvSpPr>
        <p:spPr>
          <a:xfrm>
            <a:off x="311700" y="966650"/>
            <a:ext cx="8520600" cy="4045500"/>
          </a:xfrm>
          <a:prstGeom prst="rect">
            <a:avLst/>
          </a:prstGeom>
        </p:spPr>
        <p:txBody>
          <a:bodyPr anchorCtr="0" anchor="t" bIns="91425" lIns="91425" spcFirstLastPara="1" rIns="91425" wrap="square" tIns="91425">
            <a:normAutofit fontScale="25000" lnSpcReduction="20000"/>
          </a:bodyPr>
          <a:lstStyle/>
          <a:p>
            <a:pPr indent="0" lvl="0" marL="0" rtl="0" algn="l">
              <a:spcBef>
                <a:spcPts val="1400"/>
              </a:spcBef>
              <a:spcAft>
                <a:spcPts val="0"/>
              </a:spcAft>
              <a:buClr>
                <a:schemeClr val="dk2"/>
              </a:buClr>
              <a:buSzPts val="275"/>
              <a:buFont typeface="Arial"/>
              <a:buNone/>
            </a:pPr>
            <a:r>
              <a:rPr b="1" lang="en" sz="7200">
                <a:solidFill>
                  <a:srgbClr val="000000"/>
                </a:solidFill>
                <a:highlight>
                  <a:srgbClr val="FFFFFF"/>
                </a:highlight>
                <a:latin typeface="Arial"/>
                <a:ea typeface="Arial"/>
                <a:cs typeface="Arial"/>
                <a:sym typeface="Arial"/>
              </a:rPr>
              <a:t>Was there a threat of recession?</a:t>
            </a:r>
            <a:endParaRPr b="1" sz="7200">
              <a:solidFill>
                <a:srgbClr val="000000"/>
              </a:solidFill>
              <a:highlight>
                <a:srgbClr val="FFFFFF"/>
              </a:highlight>
              <a:latin typeface="Arial"/>
              <a:ea typeface="Arial"/>
              <a:cs typeface="Arial"/>
              <a:sym typeface="Arial"/>
            </a:endParaRPr>
          </a:p>
          <a:p>
            <a:pPr indent="-342900" lvl="0" marL="457200" rtl="0" algn="l">
              <a:lnSpc>
                <a:spcPct val="150000"/>
              </a:lnSpc>
              <a:spcBef>
                <a:spcPts val="1400"/>
              </a:spcBef>
              <a:spcAft>
                <a:spcPts val="0"/>
              </a:spcAft>
              <a:buClr>
                <a:srgbClr val="1D1D1D"/>
              </a:buClr>
              <a:buSzPct val="100000"/>
              <a:buFont typeface="Arial"/>
              <a:buChar char="●"/>
            </a:pPr>
            <a:r>
              <a:rPr b="1" lang="en" sz="7200">
                <a:solidFill>
                  <a:srgbClr val="1D1D1D"/>
                </a:solidFill>
                <a:highlight>
                  <a:srgbClr val="FFFFFF"/>
                </a:highlight>
                <a:latin typeface="Arial"/>
                <a:ea typeface="Arial"/>
                <a:cs typeface="Arial"/>
                <a:sym typeface="Arial"/>
              </a:rPr>
              <a:t>The current consensus regarding monetary policy is to assume a trade-off between unemployment and inflation. </a:t>
            </a:r>
            <a:endParaRPr b="1" sz="7200">
              <a:solidFill>
                <a:srgbClr val="1D1D1D"/>
              </a:solidFill>
              <a:highlight>
                <a:srgbClr val="FFFFFF"/>
              </a:highlight>
              <a:latin typeface="Arial"/>
              <a:ea typeface="Arial"/>
              <a:cs typeface="Arial"/>
              <a:sym typeface="Arial"/>
            </a:endParaRPr>
          </a:p>
          <a:p>
            <a:pPr indent="-342900" lvl="0" marL="457200" rtl="0" algn="l">
              <a:lnSpc>
                <a:spcPct val="150000"/>
              </a:lnSpc>
              <a:spcBef>
                <a:spcPts val="0"/>
              </a:spcBef>
              <a:spcAft>
                <a:spcPts val="0"/>
              </a:spcAft>
              <a:buClr>
                <a:srgbClr val="1D1D1D"/>
              </a:buClr>
              <a:buSzPct val="100000"/>
              <a:buFont typeface="Arial"/>
              <a:buChar char="●"/>
            </a:pPr>
            <a:r>
              <a:rPr b="1" lang="en" sz="7200">
                <a:solidFill>
                  <a:srgbClr val="1D1D1D"/>
                </a:solidFill>
                <a:highlight>
                  <a:srgbClr val="FFFFFF"/>
                </a:highlight>
                <a:latin typeface="Arial"/>
                <a:ea typeface="Arial"/>
                <a:cs typeface="Arial"/>
                <a:sym typeface="Arial"/>
              </a:rPr>
              <a:t>Central banks raise interest rates as inflation rises, reducing investment and hence slowing aggregate demand. </a:t>
            </a:r>
            <a:endParaRPr b="1" sz="7200">
              <a:solidFill>
                <a:srgbClr val="1D1D1D"/>
              </a:solidFill>
              <a:highlight>
                <a:srgbClr val="FFFFFF"/>
              </a:highlight>
              <a:latin typeface="Arial"/>
              <a:ea typeface="Arial"/>
              <a:cs typeface="Arial"/>
              <a:sym typeface="Arial"/>
            </a:endParaRPr>
          </a:p>
          <a:p>
            <a:pPr indent="-342900" lvl="0" marL="457200" rtl="0" algn="l">
              <a:lnSpc>
                <a:spcPct val="150000"/>
              </a:lnSpc>
              <a:spcBef>
                <a:spcPts val="0"/>
              </a:spcBef>
              <a:spcAft>
                <a:spcPts val="0"/>
              </a:spcAft>
              <a:buClr>
                <a:srgbClr val="1D1D1D"/>
              </a:buClr>
              <a:buSzPct val="100000"/>
              <a:buFont typeface="Arial"/>
              <a:buChar char="●"/>
            </a:pPr>
            <a:r>
              <a:rPr b="1" lang="en" sz="7200">
                <a:solidFill>
                  <a:srgbClr val="1D1D1D"/>
                </a:solidFill>
                <a:highlight>
                  <a:srgbClr val="FFFFFF"/>
                </a:highlight>
                <a:latin typeface="Arial"/>
                <a:ea typeface="Arial"/>
                <a:cs typeface="Arial"/>
                <a:sym typeface="Arial"/>
              </a:rPr>
              <a:t>This leads to a reduction in the demand for labour, reducing the ability of wage-earners to push for higher wages, and ease inflationary pressures.</a:t>
            </a:r>
            <a:endParaRPr b="1" sz="7200">
              <a:solidFill>
                <a:srgbClr val="1D1D1D"/>
              </a:solidFill>
              <a:highlight>
                <a:srgbClr val="FFFFFF"/>
              </a:highlight>
              <a:latin typeface="Arial"/>
              <a:ea typeface="Arial"/>
              <a:cs typeface="Arial"/>
              <a:sym typeface="Arial"/>
            </a:endParaRPr>
          </a:p>
          <a:p>
            <a:pPr indent="-342900" lvl="0" marL="457200" rtl="0" algn="l">
              <a:lnSpc>
                <a:spcPct val="150000"/>
              </a:lnSpc>
              <a:spcBef>
                <a:spcPts val="0"/>
              </a:spcBef>
              <a:spcAft>
                <a:spcPts val="0"/>
              </a:spcAft>
              <a:buClr>
                <a:srgbClr val="1D1D1D"/>
              </a:buClr>
              <a:buSzPct val="100000"/>
              <a:buFont typeface="Arial"/>
              <a:buChar char="●"/>
            </a:pPr>
            <a:r>
              <a:rPr b="1" lang="en" sz="7200">
                <a:solidFill>
                  <a:srgbClr val="1D1D1D"/>
                </a:solidFill>
                <a:highlight>
                  <a:srgbClr val="FFFFFF"/>
                </a:highlight>
                <a:latin typeface="Arial"/>
                <a:ea typeface="Arial"/>
                <a:cs typeface="Arial"/>
                <a:sym typeface="Arial"/>
              </a:rPr>
              <a:t>There is, of course, a lot to debate regarding the proper conduct of monetary policy.</a:t>
            </a:r>
            <a:endParaRPr b="1" sz="7200">
              <a:solidFill>
                <a:srgbClr val="1D1D1D"/>
              </a:solidFill>
              <a:highlight>
                <a:srgbClr val="FFFFFF"/>
              </a:highlight>
              <a:latin typeface="Arial"/>
              <a:ea typeface="Arial"/>
              <a:cs typeface="Arial"/>
              <a:sym typeface="Arial"/>
            </a:endParaRPr>
          </a:p>
          <a:p>
            <a:pPr indent="-340680" lvl="0" marL="457200" rtl="0" algn="l">
              <a:lnSpc>
                <a:spcPct val="150000"/>
              </a:lnSpc>
              <a:spcBef>
                <a:spcPts val="0"/>
              </a:spcBef>
              <a:spcAft>
                <a:spcPts val="0"/>
              </a:spcAft>
              <a:buClr>
                <a:srgbClr val="1D1D1D"/>
              </a:buClr>
              <a:buSzPct val="100000"/>
              <a:buFont typeface="Arial"/>
              <a:buChar char="●"/>
            </a:pPr>
            <a:r>
              <a:t/>
            </a:r>
            <a:endParaRPr b="1" sz="7060">
              <a:solidFill>
                <a:srgbClr val="1D1D1D"/>
              </a:solidFill>
              <a:highlight>
                <a:srgbClr val="FFFFFF"/>
              </a:highlight>
              <a:latin typeface="Arial"/>
              <a:ea typeface="Arial"/>
              <a:cs typeface="Arial"/>
              <a:sym typeface="Arial"/>
            </a:endParaRPr>
          </a:p>
          <a:p>
            <a:pPr indent="0" lvl="0" marL="0" rtl="0" algn="l">
              <a:spcBef>
                <a:spcPts val="1200"/>
              </a:spcBef>
              <a:spcAft>
                <a:spcPts val="1200"/>
              </a:spcAft>
              <a:buNone/>
            </a:pPr>
            <a:r>
              <a:t/>
            </a:r>
            <a:endParaRPr/>
          </a:p>
        </p:txBody>
      </p:sp>
      <p:pic>
        <p:nvPicPr>
          <p:cNvPr id="258" name="Google Shape;258;p46"/>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7"/>
          <p:cNvSpPr txBox="1"/>
          <p:nvPr>
            <p:ph idx="1" type="body"/>
          </p:nvPr>
        </p:nvSpPr>
        <p:spPr>
          <a:xfrm>
            <a:off x="311700" y="310275"/>
            <a:ext cx="8520600" cy="42585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1200"/>
              </a:spcBef>
              <a:spcAft>
                <a:spcPts val="0"/>
              </a:spcAft>
              <a:buClr>
                <a:srgbClr val="1D1D1D"/>
              </a:buClr>
              <a:buSzPts val="1800"/>
              <a:buFont typeface="Arial"/>
              <a:buChar char="●"/>
            </a:pPr>
            <a:r>
              <a:rPr b="1" lang="en">
                <a:solidFill>
                  <a:srgbClr val="1D1D1D"/>
                </a:solidFill>
                <a:highlight>
                  <a:srgbClr val="FFFFFF"/>
                </a:highlight>
                <a:latin typeface="Arial"/>
                <a:ea typeface="Arial"/>
                <a:cs typeface="Arial"/>
                <a:sym typeface="Arial"/>
              </a:rPr>
              <a:t> Several have criticised the normal conduct of monetary policy, stressing that solving inflation by increasing unemployment represents an unfair burden being placed on workers everywhere, who are already grappling with a cost-of-living crisis.</a:t>
            </a:r>
            <a:endParaRPr b="1">
              <a:solidFill>
                <a:srgbClr val="1D1D1D"/>
              </a:solidFill>
              <a:highlight>
                <a:srgbClr val="FFFFFF"/>
              </a:highlight>
              <a:latin typeface="Arial"/>
              <a:ea typeface="Arial"/>
              <a:cs typeface="Arial"/>
              <a:sym typeface="Arial"/>
            </a:endParaRPr>
          </a:p>
          <a:p>
            <a:pPr indent="-342900" lvl="0" marL="457200" rtl="0" algn="l">
              <a:spcBef>
                <a:spcPts val="0"/>
              </a:spcBef>
              <a:spcAft>
                <a:spcPts val="0"/>
              </a:spcAft>
              <a:buClr>
                <a:srgbClr val="1D1D1D"/>
              </a:buClr>
              <a:buSzPts val="1800"/>
              <a:buFont typeface="Arial"/>
              <a:buChar char="●"/>
            </a:pPr>
            <a:r>
              <a:t/>
            </a:r>
            <a:endParaRPr b="1">
              <a:solidFill>
                <a:srgbClr val="1D1D1D"/>
              </a:solidFill>
              <a:highlight>
                <a:srgbClr val="FFFFFF"/>
              </a:highlight>
              <a:latin typeface="Arial"/>
              <a:ea typeface="Arial"/>
              <a:cs typeface="Arial"/>
              <a:sym typeface="Arial"/>
            </a:endParaRPr>
          </a:p>
          <a:p>
            <a:pPr indent="-342900" lvl="0" marL="457200" rtl="0" algn="l">
              <a:spcBef>
                <a:spcPts val="0"/>
              </a:spcBef>
              <a:spcAft>
                <a:spcPts val="0"/>
              </a:spcAft>
              <a:buClr>
                <a:srgbClr val="1D1D1D"/>
              </a:buClr>
              <a:buSzPts val="1800"/>
              <a:buFont typeface="Arial"/>
              <a:buChar char="●"/>
            </a:pPr>
            <a:r>
              <a:rPr b="1" lang="en">
                <a:solidFill>
                  <a:srgbClr val="1D1D1D"/>
                </a:solidFill>
                <a:highlight>
                  <a:srgbClr val="FFFFFF"/>
                </a:highlight>
                <a:latin typeface="Arial"/>
                <a:ea typeface="Arial"/>
                <a:cs typeface="Arial"/>
                <a:sym typeface="Arial"/>
              </a:rPr>
              <a:t>The rise in unemployment rates triggered the “Sahm rule” which mandates the automatic disbursal of unemployment checks to households when the increase in unemployment rates breaches a certain threshold. </a:t>
            </a:r>
            <a:endParaRPr b="1">
              <a:solidFill>
                <a:srgbClr val="1D1D1D"/>
              </a:solidFill>
              <a:highlight>
                <a:srgbClr val="FFFFFF"/>
              </a:highlight>
              <a:latin typeface="Arial"/>
              <a:ea typeface="Arial"/>
              <a:cs typeface="Arial"/>
              <a:sym typeface="Arial"/>
            </a:endParaRPr>
          </a:p>
          <a:p>
            <a:pPr indent="-342900" lvl="0" marL="457200" rtl="0" algn="l">
              <a:spcBef>
                <a:spcPts val="0"/>
              </a:spcBef>
              <a:spcAft>
                <a:spcPts val="0"/>
              </a:spcAft>
              <a:buClr>
                <a:srgbClr val="1D1D1D"/>
              </a:buClr>
              <a:buSzPts val="1800"/>
              <a:buFont typeface="Arial"/>
              <a:buChar char="●"/>
            </a:pPr>
            <a:r>
              <a:rPr b="1" lang="en">
                <a:solidFill>
                  <a:srgbClr val="1D1D1D"/>
                </a:solidFill>
                <a:highlight>
                  <a:srgbClr val="FFFFFF"/>
                </a:highlight>
                <a:latin typeface="Arial"/>
                <a:ea typeface="Arial"/>
                <a:cs typeface="Arial"/>
                <a:sym typeface="Arial"/>
              </a:rPr>
              <a:t>This measure is not an indicator that the economy has entered recession, but is correlated with one.</a:t>
            </a:r>
            <a:endParaRPr b="1"/>
          </a:p>
        </p:txBody>
      </p:sp>
      <p:pic>
        <p:nvPicPr>
          <p:cNvPr id="264" name="Google Shape;264;p47"/>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8"/>
          <p:cNvSpPr txBox="1"/>
          <p:nvPr>
            <p:ph idx="1" type="body"/>
          </p:nvPr>
        </p:nvSpPr>
        <p:spPr>
          <a:xfrm>
            <a:off x="311700" y="145275"/>
            <a:ext cx="8520600" cy="4914600"/>
          </a:xfrm>
          <a:prstGeom prst="rect">
            <a:avLst/>
          </a:prstGeom>
        </p:spPr>
        <p:txBody>
          <a:bodyPr anchorCtr="0" anchor="t" bIns="91425" lIns="91425" spcFirstLastPara="1" rIns="91425" wrap="square" tIns="91425">
            <a:normAutofit fontScale="92500" lnSpcReduction="20000"/>
          </a:bodyPr>
          <a:lstStyle/>
          <a:p>
            <a:pPr indent="0" lvl="0" marL="0" rtl="0" algn="l">
              <a:spcBef>
                <a:spcPts val="1400"/>
              </a:spcBef>
              <a:spcAft>
                <a:spcPts val="0"/>
              </a:spcAft>
              <a:buClr>
                <a:schemeClr val="dk2"/>
              </a:buClr>
              <a:buSzPct val="47826"/>
              <a:buFont typeface="Arial"/>
              <a:buNone/>
            </a:pPr>
            <a:r>
              <a:rPr b="1" lang="en" sz="2300">
                <a:solidFill>
                  <a:srgbClr val="FF0000"/>
                </a:solidFill>
                <a:highlight>
                  <a:srgbClr val="FFFFFF"/>
                </a:highlight>
                <a:latin typeface="Arial"/>
                <a:ea typeface="Arial"/>
                <a:cs typeface="Arial"/>
                <a:sym typeface="Arial"/>
              </a:rPr>
              <a:t>The carry trade</a:t>
            </a:r>
            <a:endParaRPr b="1" sz="2300">
              <a:solidFill>
                <a:srgbClr val="FF0000"/>
              </a:solidFill>
              <a:highlight>
                <a:srgbClr val="FFFFFF"/>
              </a:highlight>
              <a:latin typeface="Arial"/>
              <a:ea typeface="Arial"/>
              <a:cs typeface="Arial"/>
              <a:sym typeface="Arial"/>
            </a:endParaRPr>
          </a:p>
          <a:p>
            <a:pPr indent="-340677" lvl="0" marL="457200" rtl="0" algn="l">
              <a:lnSpc>
                <a:spcPct val="150000"/>
              </a:lnSpc>
              <a:spcBef>
                <a:spcPts val="1400"/>
              </a:spcBef>
              <a:spcAft>
                <a:spcPts val="0"/>
              </a:spcAft>
              <a:buClr>
                <a:srgbClr val="1D1D1D"/>
              </a:buClr>
              <a:buSzPct val="100000"/>
              <a:buFont typeface="Arial"/>
              <a:buChar char="●"/>
            </a:pPr>
            <a:r>
              <a:rPr b="1" lang="en" sz="1908">
                <a:solidFill>
                  <a:srgbClr val="1D1D1D"/>
                </a:solidFill>
                <a:highlight>
                  <a:srgbClr val="FFFFFF"/>
                </a:highlight>
                <a:latin typeface="Arial"/>
                <a:ea typeface="Arial"/>
                <a:cs typeface="Arial"/>
                <a:sym typeface="Arial"/>
              </a:rPr>
              <a:t>On the other side of the world, Asian markets were rattled by the increase in interest rates by the Japanese Central Bank following long periods of low rates. </a:t>
            </a:r>
            <a:endParaRPr b="1" sz="1908">
              <a:solidFill>
                <a:srgbClr val="1D1D1D"/>
              </a:solidFill>
              <a:highlight>
                <a:srgbClr val="FFFFFF"/>
              </a:highlight>
              <a:latin typeface="Arial"/>
              <a:ea typeface="Arial"/>
              <a:cs typeface="Arial"/>
              <a:sym typeface="Arial"/>
            </a:endParaRPr>
          </a:p>
          <a:p>
            <a:pPr indent="-340677" lvl="0" marL="457200" rtl="0" algn="l">
              <a:lnSpc>
                <a:spcPct val="150000"/>
              </a:lnSpc>
              <a:spcBef>
                <a:spcPts val="0"/>
              </a:spcBef>
              <a:spcAft>
                <a:spcPts val="0"/>
              </a:spcAft>
              <a:buClr>
                <a:srgbClr val="1D1D1D"/>
              </a:buClr>
              <a:buSzPct val="100000"/>
              <a:buFont typeface="Arial"/>
              <a:buChar char="●"/>
            </a:pPr>
            <a:r>
              <a:rPr b="1" lang="en" sz="1908">
                <a:solidFill>
                  <a:srgbClr val="1D1D1D"/>
                </a:solidFill>
                <a:highlight>
                  <a:srgbClr val="FFFFFF"/>
                </a:highlight>
                <a:latin typeface="Arial"/>
                <a:ea typeface="Arial"/>
                <a:cs typeface="Arial"/>
                <a:sym typeface="Arial"/>
              </a:rPr>
              <a:t>A long period of economic slowdown in Japan has led to central banks keeping interest rates at levels close to 0. Low Japanese interest rates have led to what is known as the “carry trade”, where foreign investors take advantage of low rates to borrow from Japan and invest in foreign markets. </a:t>
            </a:r>
            <a:endParaRPr b="1" sz="1908">
              <a:solidFill>
                <a:srgbClr val="1D1D1D"/>
              </a:solidFill>
              <a:highlight>
                <a:srgbClr val="FFFFFF"/>
              </a:highlight>
              <a:latin typeface="Arial"/>
              <a:ea typeface="Arial"/>
              <a:cs typeface="Arial"/>
              <a:sym typeface="Arial"/>
            </a:endParaRPr>
          </a:p>
          <a:p>
            <a:pPr indent="-340677" lvl="0" marL="457200" rtl="0" algn="l">
              <a:lnSpc>
                <a:spcPct val="150000"/>
              </a:lnSpc>
              <a:spcBef>
                <a:spcPts val="0"/>
              </a:spcBef>
              <a:spcAft>
                <a:spcPts val="0"/>
              </a:spcAft>
              <a:buClr>
                <a:srgbClr val="1D1D1D"/>
              </a:buClr>
              <a:buSzPct val="100000"/>
              <a:buFont typeface="Arial"/>
              <a:buChar char="●"/>
            </a:pPr>
            <a:r>
              <a:rPr b="1" lang="en" sz="1908">
                <a:solidFill>
                  <a:srgbClr val="1D1D1D"/>
                </a:solidFill>
                <a:highlight>
                  <a:srgbClr val="FFFFFF"/>
                </a:highlight>
                <a:latin typeface="Arial"/>
                <a:ea typeface="Arial"/>
                <a:cs typeface="Arial"/>
                <a:sym typeface="Arial"/>
              </a:rPr>
              <a:t>The increase in interest rates caused a disruption in this form of trade, leading to investors selling stocks in other markets to deal with higher borrowing costs.</a:t>
            </a:r>
            <a:r>
              <a:rPr lang="en" sz="1908">
                <a:solidFill>
                  <a:srgbClr val="1D1D1D"/>
                </a:solidFill>
                <a:highlight>
                  <a:srgbClr val="FFFFFF"/>
                </a:highlight>
                <a:latin typeface="Arial"/>
                <a:ea typeface="Arial"/>
                <a:cs typeface="Arial"/>
                <a:sym typeface="Arial"/>
              </a:rPr>
              <a:t> </a:t>
            </a:r>
            <a:endParaRPr sz="1908">
              <a:solidFill>
                <a:srgbClr val="1D1D1D"/>
              </a:solidFill>
              <a:highlight>
                <a:srgbClr val="FFFFFF"/>
              </a:highlight>
              <a:latin typeface="Arial"/>
              <a:ea typeface="Arial"/>
              <a:cs typeface="Arial"/>
              <a:sym typeface="Arial"/>
            </a:endParaRPr>
          </a:p>
          <a:p>
            <a:pPr indent="0" lvl="0" marL="0" rtl="0" algn="l">
              <a:spcBef>
                <a:spcPts val="1200"/>
              </a:spcBef>
              <a:spcAft>
                <a:spcPts val="1200"/>
              </a:spcAft>
              <a:buNone/>
            </a:pPr>
            <a:r>
              <a:t/>
            </a:r>
            <a:endParaRPr/>
          </a:p>
        </p:txBody>
      </p:sp>
      <p:pic>
        <p:nvPicPr>
          <p:cNvPr id="270" name="Google Shape;270;p48"/>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9"/>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6" name="Google Shape;276;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7" name="Google Shape;277;p49"/>
          <p:cNvPicPr preferRelativeResize="0"/>
          <p:nvPr/>
        </p:nvPicPr>
        <p:blipFill>
          <a:blip r:embed="rId3">
            <a:alphaModFix/>
          </a:blip>
          <a:stretch>
            <a:fillRect/>
          </a:stretch>
        </p:blipFill>
        <p:spPr>
          <a:xfrm>
            <a:off x="0" y="59675"/>
            <a:ext cx="9144003" cy="5083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50"/>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F0000"/>
                </a:solidFill>
              </a:rPr>
              <a:t>Topic- Development on </a:t>
            </a:r>
            <a:r>
              <a:rPr lang="en">
                <a:solidFill>
                  <a:srgbClr val="FF0000"/>
                </a:solidFill>
              </a:rPr>
              <a:t>himalayan</a:t>
            </a:r>
            <a:r>
              <a:rPr lang="en">
                <a:solidFill>
                  <a:srgbClr val="FF0000"/>
                </a:solidFill>
              </a:rPr>
              <a:t> Region</a:t>
            </a:r>
            <a:endParaRPr>
              <a:solidFill>
                <a:srgbClr val="FF0000"/>
              </a:solidFill>
            </a:endParaRPr>
          </a:p>
        </p:txBody>
      </p:sp>
      <p:sp>
        <p:nvSpPr>
          <p:cNvPr id="283" name="Google Shape;283;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1400"/>
              </a:spcBef>
              <a:spcAft>
                <a:spcPts val="0"/>
              </a:spcAft>
              <a:buClr>
                <a:schemeClr val="dk2"/>
              </a:buClr>
              <a:buSzPct val="57648"/>
              <a:buFont typeface="Arial"/>
              <a:buNone/>
            </a:pPr>
            <a:r>
              <a:rPr b="1" lang="en" sz="1908">
                <a:solidFill>
                  <a:srgbClr val="FF0000"/>
                </a:solidFill>
                <a:highlight>
                  <a:srgbClr val="FFFFFF"/>
                </a:highlight>
                <a:latin typeface="Arial"/>
                <a:ea typeface="Arial"/>
                <a:cs typeface="Arial"/>
                <a:sym typeface="Arial"/>
              </a:rPr>
              <a:t>What is happening in IHR towns?</a:t>
            </a:r>
            <a:endParaRPr b="1" sz="1908">
              <a:solidFill>
                <a:srgbClr val="FF0000"/>
              </a:solidFill>
              <a:highlight>
                <a:srgbClr val="FFFFFF"/>
              </a:highlight>
              <a:latin typeface="Arial"/>
              <a:ea typeface="Arial"/>
              <a:cs typeface="Arial"/>
              <a:sym typeface="Arial"/>
            </a:endParaRPr>
          </a:p>
          <a:p>
            <a:pPr indent="0" lvl="0" marL="0" rtl="0" algn="l">
              <a:spcBef>
                <a:spcPts val="1400"/>
              </a:spcBef>
              <a:spcAft>
                <a:spcPts val="0"/>
              </a:spcAft>
              <a:buNone/>
            </a:pPr>
            <a:r>
              <a:rPr b="1" lang="en" sz="1908">
                <a:solidFill>
                  <a:srgbClr val="1D1D1D"/>
                </a:solidFill>
                <a:highlight>
                  <a:srgbClr val="FFFFFF"/>
                </a:highlight>
                <a:latin typeface="Arial"/>
                <a:ea typeface="Arial"/>
                <a:cs typeface="Arial"/>
                <a:sym typeface="Arial"/>
              </a:rPr>
              <a:t>Almost all Himalayan towns, including State capitals, struggle with managing civic issues. </a:t>
            </a:r>
            <a:endParaRPr b="1" sz="1908">
              <a:solidFill>
                <a:srgbClr val="1D1D1D"/>
              </a:solidFill>
              <a:highlight>
                <a:srgbClr val="FFFFFF"/>
              </a:highlight>
              <a:latin typeface="Arial"/>
              <a:ea typeface="Arial"/>
              <a:cs typeface="Arial"/>
              <a:sym typeface="Arial"/>
            </a:endParaRPr>
          </a:p>
          <a:p>
            <a:pPr indent="0" lvl="0" marL="0" rtl="0" algn="l">
              <a:spcBef>
                <a:spcPts val="1200"/>
              </a:spcBef>
              <a:spcAft>
                <a:spcPts val="0"/>
              </a:spcAft>
              <a:buNone/>
            </a:pPr>
            <a:r>
              <a:rPr b="1" lang="en" sz="1908">
                <a:solidFill>
                  <a:srgbClr val="1D1D1D"/>
                </a:solidFill>
                <a:highlight>
                  <a:srgbClr val="FFFFFF"/>
                </a:highlight>
                <a:latin typeface="Arial"/>
                <a:ea typeface="Arial"/>
                <a:cs typeface="Arial"/>
                <a:sym typeface="Arial"/>
              </a:rPr>
              <a:t>For example, cities like Srinagar, Guwahati, Shillong, and Shimla, as well as smaller towns, face significant challenges in managing sanitation, solid and liquid waste, and water. </a:t>
            </a:r>
            <a:endParaRPr b="1" sz="1908">
              <a:solidFill>
                <a:srgbClr val="1D1D1D"/>
              </a:solidFill>
              <a:highlight>
                <a:srgbClr val="FFFFFF"/>
              </a:highlight>
              <a:latin typeface="Arial"/>
              <a:ea typeface="Arial"/>
              <a:cs typeface="Arial"/>
              <a:sym typeface="Arial"/>
            </a:endParaRPr>
          </a:p>
          <a:p>
            <a:pPr indent="0" lvl="0" marL="0" rtl="0" algn="l">
              <a:spcBef>
                <a:spcPts val="1200"/>
              </a:spcBef>
              <a:spcAft>
                <a:spcPts val="0"/>
              </a:spcAft>
              <a:buClr>
                <a:schemeClr val="dk2"/>
              </a:buClr>
              <a:buSzPct val="57648"/>
              <a:buFont typeface="Arial"/>
              <a:buNone/>
            </a:pPr>
            <a:r>
              <a:rPr b="1" lang="en" sz="1908">
                <a:solidFill>
                  <a:srgbClr val="1D1D1D"/>
                </a:solidFill>
                <a:highlight>
                  <a:srgbClr val="FFFFFF"/>
                </a:highlight>
                <a:latin typeface="Arial"/>
                <a:ea typeface="Arial"/>
                <a:cs typeface="Arial"/>
                <a:sym typeface="Arial"/>
              </a:rPr>
              <a:t>Planning institutions in these States often fail because they use models copied from the plains and have only limited capacities to implement these plans.</a:t>
            </a:r>
            <a:endParaRPr b="1" sz="1908">
              <a:solidFill>
                <a:srgbClr val="1D1D1D"/>
              </a:solidFill>
              <a:highlight>
                <a:srgbClr val="FFFFFF"/>
              </a:highlight>
              <a:latin typeface="Arial"/>
              <a:ea typeface="Arial"/>
              <a:cs typeface="Arial"/>
              <a:sym typeface="Arial"/>
            </a:endParaRPr>
          </a:p>
          <a:p>
            <a:pPr indent="0" lvl="0" marL="0" rtl="0" algn="l">
              <a:spcBef>
                <a:spcPts val="1200"/>
              </a:spcBef>
              <a:spcAft>
                <a:spcPts val="1200"/>
              </a:spcAft>
              <a:buNone/>
            </a:pPr>
            <a:r>
              <a:t/>
            </a:r>
            <a:endParaRPr/>
          </a:p>
        </p:txBody>
      </p:sp>
      <p:pic>
        <p:nvPicPr>
          <p:cNvPr id="284" name="Google Shape;284;p50"/>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51"/>
          <p:cNvSpPr txBox="1"/>
          <p:nvPr>
            <p:ph idx="1" type="body"/>
          </p:nvPr>
        </p:nvSpPr>
        <p:spPr>
          <a:xfrm>
            <a:off x="311700" y="214800"/>
            <a:ext cx="8520600" cy="4928700"/>
          </a:xfrm>
          <a:prstGeom prst="rect">
            <a:avLst/>
          </a:prstGeom>
        </p:spPr>
        <p:txBody>
          <a:bodyPr anchorCtr="0" anchor="t" bIns="91425" lIns="91425" spcFirstLastPara="1" rIns="91425" wrap="square" tIns="91425">
            <a:normAutofit fontScale="92500" lnSpcReduction="20000"/>
          </a:bodyPr>
          <a:lstStyle/>
          <a:p>
            <a:pPr indent="0" lvl="0" marL="0" rtl="0" algn="l">
              <a:spcBef>
                <a:spcPts val="1400"/>
              </a:spcBef>
              <a:spcAft>
                <a:spcPts val="0"/>
              </a:spcAft>
              <a:buNone/>
            </a:pPr>
            <a:r>
              <a:rPr b="1" lang="en">
                <a:solidFill>
                  <a:srgbClr val="FF0000"/>
                </a:solidFill>
                <a:highlight>
                  <a:srgbClr val="FFFFFF"/>
                </a:highlight>
                <a:latin typeface="Arial"/>
                <a:ea typeface="Arial"/>
                <a:cs typeface="Arial"/>
                <a:sym typeface="Arial"/>
              </a:rPr>
              <a:t>Why is this happening?</a:t>
            </a:r>
            <a:endParaRPr b="1">
              <a:solidFill>
                <a:srgbClr val="FF0000"/>
              </a:solidFill>
              <a:highlight>
                <a:srgbClr val="FFFFFF"/>
              </a:highlight>
              <a:latin typeface="Arial"/>
              <a:ea typeface="Arial"/>
              <a:cs typeface="Arial"/>
              <a:sym typeface="Arial"/>
            </a:endParaRPr>
          </a:p>
          <a:p>
            <a:pPr indent="-340677" lvl="0" marL="457200" rtl="0" algn="l">
              <a:lnSpc>
                <a:spcPct val="150000"/>
              </a:lnSpc>
              <a:spcBef>
                <a:spcPts val="1400"/>
              </a:spcBef>
              <a:spcAft>
                <a:spcPts val="0"/>
              </a:spcAft>
              <a:buClr>
                <a:srgbClr val="1D1D1D"/>
              </a:buClr>
              <a:buSzPct val="100000"/>
              <a:buFont typeface="Arial"/>
              <a:buChar char="●"/>
            </a:pPr>
            <a:r>
              <a:rPr b="1" lang="en" sz="1908">
                <a:solidFill>
                  <a:srgbClr val="1D1D1D"/>
                </a:solidFill>
                <a:highlight>
                  <a:srgbClr val="FFFFFF"/>
                </a:highlight>
                <a:latin typeface="Arial"/>
                <a:ea typeface="Arial"/>
                <a:cs typeface="Arial"/>
                <a:sym typeface="Arial"/>
              </a:rPr>
              <a:t>The IHR faces increasing pressure from urbanisation and development, compounded by high-intensity tourism, unsustainable infrastructure, and resource use (land and water), further aggravated by climatic variations like changing precipitation patterns and rising temperatures. </a:t>
            </a:r>
            <a:endParaRPr b="1" sz="1908">
              <a:solidFill>
                <a:srgbClr val="1D1D1D"/>
              </a:solidFill>
              <a:highlight>
                <a:srgbClr val="FFFFFF"/>
              </a:highlight>
              <a:latin typeface="Arial"/>
              <a:ea typeface="Arial"/>
              <a:cs typeface="Arial"/>
              <a:sym typeface="Arial"/>
            </a:endParaRPr>
          </a:p>
          <a:p>
            <a:pPr indent="-340677" lvl="0" marL="457200" rtl="0" algn="l">
              <a:lnSpc>
                <a:spcPct val="150000"/>
              </a:lnSpc>
              <a:spcBef>
                <a:spcPts val="0"/>
              </a:spcBef>
              <a:spcAft>
                <a:spcPts val="0"/>
              </a:spcAft>
              <a:buClr>
                <a:srgbClr val="1D1D1D"/>
              </a:buClr>
              <a:buSzPct val="100000"/>
              <a:buFont typeface="Arial"/>
              <a:buChar char="●"/>
            </a:pPr>
            <a:r>
              <a:rPr b="1" lang="en" sz="1908">
                <a:solidFill>
                  <a:srgbClr val="1D1D1D"/>
                </a:solidFill>
                <a:highlight>
                  <a:srgbClr val="FFFFFF"/>
                </a:highlight>
                <a:latin typeface="Arial"/>
                <a:ea typeface="Arial"/>
                <a:cs typeface="Arial"/>
                <a:sym typeface="Arial"/>
              </a:rPr>
              <a:t>This has led to water scarcity, deforestation, land degradation, biodiversity loss, and increased pollution, including plastics. </a:t>
            </a:r>
            <a:endParaRPr b="1" sz="1908">
              <a:solidFill>
                <a:srgbClr val="1D1D1D"/>
              </a:solidFill>
              <a:highlight>
                <a:srgbClr val="FFFFFF"/>
              </a:highlight>
              <a:latin typeface="Arial"/>
              <a:ea typeface="Arial"/>
              <a:cs typeface="Arial"/>
              <a:sym typeface="Arial"/>
            </a:endParaRPr>
          </a:p>
          <a:p>
            <a:pPr indent="-340677" lvl="0" marL="457200" rtl="0" algn="l">
              <a:lnSpc>
                <a:spcPct val="150000"/>
              </a:lnSpc>
              <a:spcBef>
                <a:spcPts val="0"/>
              </a:spcBef>
              <a:spcAft>
                <a:spcPts val="0"/>
              </a:spcAft>
              <a:buClr>
                <a:srgbClr val="1D1D1D"/>
              </a:buClr>
              <a:buSzPct val="100000"/>
              <a:buFont typeface="Arial"/>
              <a:buChar char="●"/>
            </a:pPr>
            <a:r>
              <a:rPr b="1" lang="en" sz="1908">
                <a:solidFill>
                  <a:srgbClr val="1D1D1D"/>
                </a:solidFill>
                <a:highlight>
                  <a:srgbClr val="FFFFFF"/>
                </a:highlight>
                <a:latin typeface="Arial"/>
                <a:ea typeface="Arial"/>
                <a:cs typeface="Arial"/>
                <a:sym typeface="Arial"/>
              </a:rPr>
              <a:t>These pressures have the potential to disrupt lives and livelihoods, impacting the socio-ecological fabric of the Himalayas.</a:t>
            </a:r>
            <a:endParaRPr b="1" sz="1908">
              <a:solidFill>
                <a:srgbClr val="1D1D1D"/>
              </a:solidFill>
              <a:highlight>
                <a:srgbClr val="FFFFFF"/>
              </a:highlight>
              <a:latin typeface="Arial"/>
              <a:ea typeface="Arial"/>
              <a:cs typeface="Arial"/>
              <a:sym typeface="Arial"/>
            </a:endParaRPr>
          </a:p>
          <a:p>
            <a:pPr indent="-340677" lvl="0" marL="457200" rtl="0" algn="l">
              <a:lnSpc>
                <a:spcPct val="150000"/>
              </a:lnSpc>
              <a:spcBef>
                <a:spcPts val="0"/>
              </a:spcBef>
              <a:spcAft>
                <a:spcPts val="0"/>
              </a:spcAft>
              <a:buClr>
                <a:srgbClr val="1D1D1D"/>
              </a:buClr>
              <a:buSzPct val="100000"/>
              <a:buFont typeface="Arial"/>
              <a:buChar char="●"/>
            </a:pPr>
            <a:r>
              <a:rPr b="1" lang="en" sz="1908">
                <a:solidFill>
                  <a:srgbClr val="1D1D1D"/>
                </a:solidFill>
                <a:highlight>
                  <a:srgbClr val="FFFFFF"/>
                </a:highlight>
                <a:latin typeface="Arial"/>
                <a:ea typeface="Arial"/>
                <a:cs typeface="Arial"/>
                <a:sym typeface="Arial"/>
              </a:rPr>
              <a:t>Over the past few decades, tourism in the IHR has continued to expand and diversify, with an anticipated average annual growth rate of 7.9% from 2013 to 2023</a:t>
            </a:r>
            <a:endParaRPr b="1" sz="1908">
              <a:solidFill>
                <a:srgbClr val="1D1D1D"/>
              </a:solidFill>
              <a:highlight>
                <a:srgbClr val="FFFFFF"/>
              </a:highlight>
              <a:latin typeface="Arial"/>
              <a:ea typeface="Arial"/>
              <a:cs typeface="Arial"/>
              <a:sym typeface="Arial"/>
            </a:endParaRPr>
          </a:p>
          <a:p>
            <a:pPr indent="0" lvl="0" marL="0" rtl="0" algn="l">
              <a:spcBef>
                <a:spcPts val="1200"/>
              </a:spcBef>
              <a:spcAft>
                <a:spcPts val="1200"/>
              </a:spcAft>
              <a:buNone/>
            </a:pPr>
            <a:r>
              <a:t/>
            </a:r>
            <a:endParaRPr/>
          </a:p>
        </p:txBody>
      </p:sp>
      <p:pic>
        <p:nvPicPr>
          <p:cNvPr id="290" name="Google Shape;290;p51"/>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52"/>
          <p:cNvSpPr txBox="1"/>
          <p:nvPr>
            <p:ph idx="1" type="body"/>
          </p:nvPr>
        </p:nvSpPr>
        <p:spPr>
          <a:xfrm>
            <a:off x="311700" y="145275"/>
            <a:ext cx="8520600" cy="4831200"/>
          </a:xfrm>
          <a:prstGeom prst="rect">
            <a:avLst/>
          </a:prstGeom>
        </p:spPr>
        <p:txBody>
          <a:bodyPr anchorCtr="0" anchor="t" bIns="91425" lIns="91425" spcFirstLastPara="1" rIns="91425" wrap="square" tIns="91425">
            <a:normAutofit fontScale="40000"/>
          </a:bodyPr>
          <a:lstStyle/>
          <a:p>
            <a:pPr indent="0" lvl="0" marL="0" rtl="0" algn="l">
              <a:lnSpc>
                <a:spcPct val="150000"/>
              </a:lnSpc>
              <a:spcBef>
                <a:spcPts val="1400"/>
              </a:spcBef>
              <a:spcAft>
                <a:spcPts val="0"/>
              </a:spcAft>
              <a:buNone/>
            </a:pPr>
            <a:r>
              <a:rPr b="1" lang="en" sz="4800">
                <a:solidFill>
                  <a:srgbClr val="FF0000"/>
                </a:solidFill>
                <a:highlight>
                  <a:srgbClr val="FFFFFF"/>
                </a:highlight>
                <a:latin typeface="Arial"/>
                <a:ea typeface="Arial"/>
                <a:cs typeface="Arial"/>
                <a:sym typeface="Arial"/>
              </a:rPr>
              <a:t>What needs to be done?</a:t>
            </a:r>
            <a:endParaRPr b="1" sz="4800">
              <a:solidFill>
                <a:srgbClr val="FF0000"/>
              </a:solidFill>
              <a:highlight>
                <a:srgbClr val="FFFFFF"/>
              </a:highlight>
              <a:latin typeface="Arial"/>
              <a:ea typeface="Arial"/>
              <a:cs typeface="Arial"/>
              <a:sym typeface="Arial"/>
            </a:endParaRPr>
          </a:p>
          <a:p>
            <a:pPr indent="-339859" lvl="0" marL="457200" rtl="0" algn="l">
              <a:lnSpc>
                <a:spcPct val="150000"/>
              </a:lnSpc>
              <a:spcBef>
                <a:spcPts val="1400"/>
              </a:spcBef>
              <a:spcAft>
                <a:spcPts val="0"/>
              </a:spcAft>
              <a:buClr>
                <a:srgbClr val="1D1D1D"/>
              </a:buClr>
              <a:buSzPct val="100000"/>
              <a:buFont typeface="Arial"/>
              <a:buChar char="●"/>
            </a:pPr>
            <a:r>
              <a:rPr b="1" lang="en" sz="4380">
                <a:solidFill>
                  <a:srgbClr val="1D1D1D"/>
                </a:solidFill>
                <a:highlight>
                  <a:srgbClr val="FFFFFF"/>
                </a:highlight>
                <a:latin typeface="Arial"/>
                <a:ea typeface="Arial"/>
                <a:cs typeface="Arial"/>
                <a:sym typeface="Arial"/>
              </a:rPr>
              <a:t>Planning institutions in IHR cities are still guided by land-use principles. Every town needs to be mapped, with layers identifying vulnerabilities from geological and hydrological perspectives. Climate-induced disasters annually erode infrastructures built without such mapping. Therefore, the planning process should involve locals and follow a bottom-up approach.</a:t>
            </a:r>
            <a:endParaRPr b="1" sz="4380">
              <a:solidFill>
                <a:srgbClr val="1D1D1D"/>
              </a:solidFill>
              <a:highlight>
                <a:srgbClr val="FFFFFF"/>
              </a:highlight>
              <a:latin typeface="Arial"/>
              <a:ea typeface="Arial"/>
              <a:cs typeface="Arial"/>
              <a:sym typeface="Arial"/>
            </a:endParaRPr>
          </a:p>
          <a:p>
            <a:pPr indent="-339859" lvl="0" marL="457200" rtl="0" algn="l">
              <a:lnSpc>
                <a:spcPct val="150000"/>
              </a:lnSpc>
              <a:spcBef>
                <a:spcPts val="0"/>
              </a:spcBef>
              <a:spcAft>
                <a:spcPts val="0"/>
              </a:spcAft>
              <a:buClr>
                <a:srgbClr val="1D1D1D"/>
              </a:buClr>
              <a:buSzPct val="100000"/>
              <a:buFont typeface="Arial"/>
              <a:buChar char="●"/>
            </a:pPr>
            <a:r>
              <a:rPr b="1" lang="en" sz="4380">
                <a:solidFill>
                  <a:srgbClr val="1D1D1D"/>
                </a:solidFill>
                <a:highlight>
                  <a:srgbClr val="FFFFFF"/>
                </a:highlight>
                <a:latin typeface="Arial"/>
                <a:ea typeface="Arial"/>
                <a:cs typeface="Arial"/>
                <a:sym typeface="Arial"/>
              </a:rPr>
              <a:t>Consultant-driven urban planning processes should be shelved for Himalayan towns, with the urban design based on climate resilience.</a:t>
            </a:r>
            <a:endParaRPr b="1" sz="4380">
              <a:solidFill>
                <a:srgbClr val="1D1D1D"/>
              </a:solidFill>
              <a:highlight>
                <a:srgbClr val="FFFFFF"/>
              </a:highlight>
              <a:latin typeface="Arial"/>
              <a:ea typeface="Arial"/>
              <a:cs typeface="Arial"/>
              <a:sym typeface="Arial"/>
            </a:endParaRPr>
          </a:p>
          <a:p>
            <a:pPr indent="0" lvl="0" marL="0" rtl="0" algn="l">
              <a:spcBef>
                <a:spcPts val="1200"/>
              </a:spcBef>
              <a:spcAft>
                <a:spcPts val="0"/>
              </a:spcAft>
              <a:buClr>
                <a:schemeClr val="dk2"/>
              </a:buClr>
              <a:buSzPct val="91666"/>
              <a:buFont typeface="Arial"/>
              <a:buNone/>
            </a:pPr>
            <a:r>
              <a:t/>
            </a:r>
            <a:endParaRPr sz="1200">
              <a:solidFill>
                <a:srgbClr val="1D1D1D"/>
              </a:solidFill>
              <a:highlight>
                <a:srgbClr val="FFFFFF"/>
              </a:highlight>
              <a:latin typeface="Arial"/>
              <a:ea typeface="Arial"/>
              <a:cs typeface="Arial"/>
              <a:sym typeface="Arial"/>
            </a:endParaRPr>
          </a:p>
          <a:p>
            <a:pPr indent="0" lvl="0" marL="0" rtl="0" algn="l">
              <a:spcBef>
                <a:spcPts val="1200"/>
              </a:spcBef>
              <a:spcAft>
                <a:spcPts val="1200"/>
              </a:spcAft>
              <a:buNone/>
            </a:pPr>
            <a:r>
              <a:t/>
            </a:r>
            <a:endParaRPr/>
          </a:p>
        </p:txBody>
      </p:sp>
      <p:pic>
        <p:nvPicPr>
          <p:cNvPr id="296" name="Google Shape;296;p52"/>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53"/>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02" name="Google Shape;302;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1200"/>
              </a:spcBef>
              <a:spcAft>
                <a:spcPts val="0"/>
              </a:spcAft>
              <a:buClr>
                <a:srgbClr val="1D1D1D"/>
              </a:buClr>
              <a:buSzPts val="1800"/>
              <a:buFont typeface="Arial"/>
              <a:buChar char="●"/>
            </a:pPr>
            <a:r>
              <a:rPr b="1" lang="en">
                <a:solidFill>
                  <a:srgbClr val="1D1D1D"/>
                </a:solidFill>
                <a:highlight>
                  <a:srgbClr val="FFFFFF"/>
                </a:highlight>
                <a:latin typeface="Arial"/>
                <a:ea typeface="Arial"/>
                <a:cs typeface="Arial"/>
                <a:sym typeface="Arial"/>
              </a:rPr>
              <a:t>Additionally, none of the cities in the IHR can generate capital for their infrastructure needs. </a:t>
            </a:r>
            <a:endParaRPr b="1">
              <a:solidFill>
                <a:srgbClr val="1D1D1D"/>
              </a:solidFill>
              <a:highlight>
                <a:srgbClr val="FFFFFF"/>
              </a:highlight>
              <a:latin typeface="Arial"/>
              <a:ea typeface="Arial"/>
              <a:cs typeface="Arial"/>
              <a:sym typeface="Arial"/>
            </a:endParaRPr>
          </a:p>
          <a:p>
            <a:pPr indent="-342900" lvl="0" marL="457200" rtl="0" algn="l">
              <a:lnSpc>
                <a:spcPct val="150000"/>
              </a:lnSpc>
              <a:spcBef>
                <a:spcPts val="0"/>
              </a:spcBef>
              <a:spcAft>
                <a:spcPts val="0"/>
              </a:spcAft>
              <a:buClr>
                <a:srgbClr val="1D1D1D"/>
              </a:buClr>
              <a:buSzPts val="1800"/>
              <a:buFont typeface="Arial"/>
              <a:buChar char="●"/>
            </a:pPr>
            <a:r>
              <a:rPr b="1" lang="en">
                <a:solidFill>
                  <a:srgbClr val="1D1D1D"/>
                </a:solidFill>
                <a:highlight>
                  <a:srgbClr val="FFFFFF"/>
                </a:highlight>
                <a:latin typeface="Arial"/>
                <a:ea typeface="Arial"/>
                <a:cs typeface="Arial"/>
                <a:sym typeface="Arial"/>
              </a:rPr>
              <a:t>The Finance Commission must include a separate chapter on urban financing for the IHR. </a:t>
            </a:r>
            <a:endParaRPr b="1">
              <a:solidFill>
                <a:srgbClr val="1D1D1D"/>
              </a:solidFill>
              <a:highlight>
                <a:srgbClr val="FFFFFF"/>
              </a:highlight>
              <a:latin typeface="Arial"/>
              <a:ea typeface="Arial"/>
              <a:cs typeface="Arial"/>
              <a:sym typeface="Arial"/>
            </a:endParaRPr>
          </a:p>
          <a:p>
            <a:pPr indent="-342900" lvl="0" marL="457200" rtl="0" algn="l">
              <a:lnSpc>
                <a:spcPct val="150000"/>
              </a:lnSpc>
              <a:spcBef>
                <a:spcPts val="0"/>
              </a:spcBef>
              <a:spcAft>
                <a:spcPts val="0"/>
              </a:spcAft>
              <a:buClr>
                <a:srgbClr val="1D1D1D"/>
              </a:buClr>
              <a:buSzPts val="1800"/>
              <a:buFont typeface="Arial"/>
              <a:buChar char="●"/>
            </a:pPr>
            <a:r>
              <a:rPr b="1" lang="en">
                <a:solidFill>
                  <a:srgbClr val="1D1D1D"/>
                </a:solidFill>
                <a:highlight>
                  <a:srgbClr val="FFFFFF"/>
                </a:highlight>
                <a:latin typeface="Arial"/>
                <a:ea typeface="Arial"/>
                <a:cs typeface="Arial"/>
                <a:sym typeface="Arial"/>
              </a:rPr>
              <a:t>The high costs of urban services and the lack of industrial corridors place these towns in a unique financial situation. Current intergovernmental transfers from the centre to urban local bodies constitute a mere 0.5% of GDP; this should be increased to at least 1%.</a:t>
            </a:r>
            <a:endParaRPr b="1" sz="2400"/>
          </a:p>
        </p:txBody>
      </p:sp>
      <p:pic>
        <p:nvPicPr>
          <p:cNvPr id="303" name="Google Shape;303;p53"/>
          <p:cNvPicPr preferRelativeResize="0"/>
          <p:nvPr/>
        </p:nvPicPr>
        <p:blipFill>
          <a:blip r:embed="rId3">
            <a:alphaModFix/>
          </a:blip>
          <a:stretch>
            <a:fillRect/>
          </a:stretch>
        </p:blipFill>
        <p:spPr>
          <a:xfrm>
            <a:off x="8134250" y="145275"/>
            <a:ext cx="761700" cy="7617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54"/>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09" name="Google Shape;309;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0" name="Google Shape;310;p54"/>
          <p:cNvPicPr preferRelativeResize="0"/>
          <p:nvPr/>
        </p:nvPicPr>
        <p:blipFill>
          <a:blip r:embed="rId3">
            <a:alphaModFix/>
          </a:blip>
          <a:stretch>
            <a:fillRect/>
          </a:stretch>
        </p:blipFill>
        <p:spPr>
          <a:xfrm>
            <a:off x="8134250" y="145275"/>
            <a:ext cx="761700" cy="761700"/>
          </a:xfrm>
          <a:prstGeom prst="rect">
            <a:avLst/>
          </a:prstGeom>
          <a:noFill/>
          <a:ln>
            <a:noFill/>
          </a:ln>
        </p:spPr>
      </p:pic>
      <p:pic>
        <p:nvPicPr>
          <p:cNvPr id="311" name="Google Shape;311;p54"/>
          <p:cNvPicPr preferRelativeResize="0"/>
          <p:nvPr/>
        </p:nvPicPr>
        <p:blipFill>
          <a:blip r:embed="rId4">
            <a:alphaModFix/>
          </a:blip>
          <a:stretch>
            <a:fillRect/>
          </a:stretch>
        </p:blipFill>
        <p:spPr>
          <a:xfrm>
            <a:off x="0" y="0"/>
            <a:ext cx="9144003" cy="50599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17" name="Google Shape;317;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8" name="Google Shape;318;p55"/>
          <p:cNvPicPr preferRelativeResize="0"/>
          <p:nvPr/>
        </p:nvPicPr>
        <p:blipFill>
          <a:blip r:embed="rId3">
            <a:alphaModFix/>
          </a:blip>
          <a:stretch>
            <a:fillRect/>
          </a:stretch>
        </p:blipFill>
        <p:spPr>
          <a:xfrm>
            <a:off x="2000250" y="0"/>
            <a:ext cx="5143500" cy="5143500"/>
          </a:xfrm>
          <a:prstGeom prst="rect">
            <a:avLst/>
          </a:prstGeom>
          <a:noFill/>
          <a:ln>
            <a:noFill/>
          </a:ln>
        </p:spPr>
      </p:pic>
      <p:sp>
        <p:nvSpPr>
          <p:cNvPr id="319" name="Google Shape;319;p55"/>
          <p:cNvSpPr txBox="1"/>
          <p:nvPr/>
        </p:nvSpPr>
        <p:spPr>
          <a:xfrm>
            <a:off x="5107700" y="2446450"/>
            <a:ext cx="4057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latin typeface="Source Sans Pro"/>
              <a:ea typeface="Source Sans Pro"/>
              <a:cs typeface="Source Sans Pro"/>
              <a:sym typeface="Source Sans Pro"/>
            </a:endParaRPr>
          </a:p>
        </p:txBody>
      </p:sp>
      <p:sp>
        <p:nvSpPr>
          <p:cNvPr id="320" name="Google Shape;320;p55"/>
          <p:cNvSpPr txBox="1"/>
          <p:nvPr/>
        </p:nvSpPr>
        <p:spPr>
          <a:xfrm>
            <a:off x="4952550" y="2571750"/>
            <a:ext cx="1515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rgbClr val="FFFF00"/>
                </a:solidFill>
                <a:highlight>
                  <a:srgbClr val="FF0000"/>
                </a:highlight>
                <a:latin typeface="Source Sans Pro"/>
                <a:ea typeface="Source Sans Pro"/>
                <a:cs typeface="Source Sans Pro"/>
                <a:sym typeface="Source Sans Pro"/>
              </a:rPr>
              <a:t>2years coverage</a:t>
            </a:r>
            <a:endParaRPr b="1" sz="2100">
              <a:solidFill>
                <a:srgbClr val="FFFF00"/>
              </a:solidFill>
              <a:highlight>
                <a:srgbClr val="FF0000"/>
              </a:highlight>
              <a:latin typeface="Source Sans Pro"/>
              <a:ea typeface="Source Sans Pro"/>
              <a:cs typeface="Source Sans Pro"/>
              <a:sym typeface="Source Sans Pr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6"/>
          <p:cNvSpPr txBox="1"/>
          <p:nvPr>
            <p:ph idx="1" type="body"/>
          </p:nvPr>
        </p:nvSpPr>
        <p:spPr>
          <a:xfrm>
            <a:off x="214800" y="847300"/>
            <a:ext cx="2947800" cy="332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400">
                <a:solidFill>
                  <a:srgbClr val="000000"/>
                </a:solidFill>
                <a:highlight>
                  <a:srgbClr val="FFFF00"/>
                </a:highlight>
              </a:rPr>
              <a:t>Link in description</a:t>
            </a:r>
            <a:r>
              <a:rPr b="1" lang="en" sz="2400">
                <a:solidFill>
                  <a:srgbClr val="000000"/>
                </a:solidFill>
              </a:rPr>
              <a:t> </a:t>
            </a:r>
            <a:endParaRPr b="1" sz="2400">
              <a:solidFill>
                <a:srgbClr val="000000"/>
              </a:solidFill>
            </a:endParaRPr>
          </a:p>
          <a:p>
            <a:pPr indent="0" lvl="0" marL="0" rtl="0" algn="l">
              <a:spcBef>
                <a:spcPts val="1200"/>
              </a:spcBef>
              <a:spcAft>
                <a:spcPts val="0"/>
              </a:spcAft>
              <a:buNone/>
            </a:pPr>
            <a:r>
              <a:rPr b="1" lang="en" sz="2400">
                <a:solidFill>
                  <a:srgbClr val="000000"/>
                </a:solidFill>
                <a:highlight>
                  <a:srgbClr val="00FFFF"/>
                </a:highlight>
              </a:rPr>
              <a:t>Msg -</a:t>
            </a:r>
            <a:r>
              <a:rPr b="1" lang="en" sz="2400">
                <a:solidFill>
                  <a:srgbClr val="000000"/>
                </a:solidFill>
                <a:highlight>
                  <a:srgbClr val="00FFFF"/>
                </a:highlight>
                <a:latin typeface="Arial"/>
                <a:ea typeface="Arial"/>
                <a:cs typeface="Arial"/>
                <a:sym typeface="Arial"/>
              </a:rPr>
              <a:t>9057921649</a:t>
            </a:r>
            <a:endParaRPr b="1" sz="2400">
              <a:solidFill>
                <a:srgbClr val="000000"/>
              </a:solidFill>
              <a:highlight>
                <a:srgbClr val="00FFFF"/>
              </a:highlight>
              <a:latin typeface="Arial"/>
              <a:ea typeface="Arial"/>
              <a:cs typeface="Arial"/>
              <a:sym typeface="Arial"/>
            </a:endParaRPr>
          </a:p>
          <a:p>
            <a:pPr indent="0" lvl="0" marL="0" rtl="0" algn="l">
              <a:spcBef>
                <a:spcPts val="1200"/>
              </a:spcBef>
              <a:spcAft>
                <a:spcPts val="1200"/>
              </a:spcAft>
              <a:buNone/>
            </a:pPr>
            <a:r>
              <a:rPr b="1" lang="en" sz="2400">
                <a:solidFill>
                  <a:srgbClr val="000000"/>
                </a:solidFill>
                <a:highlight>
                  <a:srgbClr val="FFFF00"/>
                </a:highlight>
                <a:latin typeface="Arial"/>
                <a:ea typeface="Arial"/>
                <a:cs typeface="Arial"/>
                <a:sym typeface="Arial"/>
              </a:rPr>
              <a:t>Download - saurabh pandey cse app</a:t>
            </a:r>
            <a:endParaRPr b="1" sz="2400">
              <a:solidFill>
                <a:srgbClr val="000000"/>
              </a:solidFill>
              <a:highlight>
                <a:srgbClr val="FFFF00"/>
              </a:highlight>
              <a:latin typeface="Arial"/>
              <a:ea typeface="Arial"/>
              <a:cs typeface="Arial"/>
              <a:sym typeface="Arial"/>
            </a:endParaRPr>
          </a:p>
        </p:txBody>
      </p:sp>
      <p:pic>
        <p:nvPicPr>
          <p:cNvPr id="326" name="Google Shape;326;p56"/>
          <p:cNvPicPr preferRelativeResize="0"/>
          <p:nvPr/>
        </p:nvPicPr>
        <p:blipFill>
          <a:blip r:embed="rId3">
            <a:alphaModFix/>
          </a:blip>
          <a:stretch>
            <a:fillRect/>
          </a:stretch>
        </p:blipFill>
        <p:spPr>
          <a:xfrm>
            <a:off x="3217475" y="0"/>
            <a:ext cx="5143500" cy="5143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7"/>
          <p:cNvSpPr txBox="1"/>
          <p:nvPr>
            <p:ph type="title"/>
          </p:nvPr>
        </p:nvSpPr>
        <p:spPr>
          <a:xfrm>
            <a:off x="311700" y="133350"/>
            <a:ext cx="8089800" cy="935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highlight>
                  <a:schemeClr val="accent6"/>
                </a:highlight>
              </a:rPr>
              <a:t>ALL Advance books for upsc </a:t>
            </a:r>
            <a:r>
              <a:rPr lang="en">
                <a:highlight>
                  <a:srgbClr val="00FF00"/>
                </a:highlight>
              </a:rPr>
              <a:t>IN ONE COURSE</a:t>
            </a:r>
            <a:r>
              <a:rPr lang="en">
                <a:highlight>
                  <a:srgbClr val="DB3519"/>
                </a:highlight>
              </a:rPr>
              <a:t> </a:t>
            </a:r>
            <a:endParaRPr>
              <a:highlight>
                <a:srgbClr val="DB3519"/>
              </a:highlight>
            </a:endParaRPr>
          </a:p>
        </p:txBody>
      </p:sp>
      <p:sp>
        <p:nvSpPr>
          <p:cNvPr id="332" name="Google Shape;332;p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33" name="Google Shape;333;p57"/>
          <p:cNvPicPr preferRelativeResize="0"/>
          <p:nvPr/>
        </p:nvPicPr>
        <p:blipFill>
          <a:blip r:embed="rId3">
            <a:alphaModFix/>
          </a:blip>
          <a:stretch>
            <a:fillRect/>
          </a:stretch>
        </p:blipFill>
        <p:spPr>
          <a:xfrm>
            <a:off x="8544650" y="133350"/>
            <a:ext cx="506426" cy="506426"/>
          </a:xfrm>
          <a:prstGeom prst="rect">
            <a:avLst/>
          </a:prstGeom>
          <a:noFill/>
          <a:ln>
            <a:noFill/>
          </a:ln>
        </p:spPr>
      </p:pic>
      <p:pic>
        <p:nvPicPr>
          <p:cNvPr id="334" name="Google Shape;334;p57"/>
          <p:cNvPicPr preferRelativeResize="0"/>
          <p:nvPr/>
        </p:nvPicPr>
        <p:blipFill>
          <a:blip r:embed="rId4">
            <a:alphaModFix/>
          </a:blip>
          <a:stretch>
            <a:fillRect/>
          </a:stretch>
        </p:blipFill>
        <p:spPr>
          <a:xfrm>
            <a:off x="311700" y="905525"/>
            <a:ext cx="1592649" cy="2061056"/>
          </a:xfrm>
          <a:prstGeom prst="rect">
            <a:avLst/>
          </a:prstGeom>
          <a:noFill/>
          <a:ln>
            <a:noFill/>
          </a:ln>
        </p:spPr>
      </p:pic>
      <p:pic>
        <p:nvPicPr>
          <p:cNvPr id="335" name="Google Shape;335;p57"/>
          <p:cNvPicPr preferRelativeResize="0"/>
          <p:nvPr/>
        </p:nvPicPr>
        <p:blipFill>
          <a:blip r:embed="rId5">
            <a:alphaModFix/>
          </a:blip>
          <a:stretch>
            <a:fillRect/>
          </a:stretch>
        </p:blipFill>
        <p:spPr>
          <a:xfrm>
            <a:off x="2148925" y="896649"/>
            <a:ext cx="1458151" cy="2018299"/>
          </a:xfrm>
          <a:prstGeom prst="rect">
            <a:avLst/>
          </a:prstGeom>
          <a:noFill/>
          <a:ln>
            <a:noFill/>
          </a:ln>
        </p:spPr>
      </p:pic>
      <p:pic>
        <p:nvPicPr>
          <p:cNvPr id="336" name="Google Shape;336;p57"/>
          <p:cNvPicPr preferRelativeResize="0"/>
          <p:nvPr/>
        </p:nvPicPr>
        <p:blipFill>
          <a:blip r:embed="rId6">
            <a:alphaModFix/>
          </a:blip>
          <a:stretch>
            <a:fillRect/>
          </a:stretch>
        </p:blipFill>
        <p:spPr>
          <a:xfrm>
            <a:off x="3957650" y="814631"/>
            <a:ext cx="1458150" cy="1971919"/>
          </a:xfrm>
          <a:prstGeom prst="rect">
            <a:avLst/>
          </a:prstGeom>
          <a:noFill/>
          <a:ln>
            <a:noFill/>
          </a:ln>
        </p:spPr>
      </p:pic>
      <p:pic>
        <p:nvPicPr>
          <p:cNvPr id="337" name="Google Shape;337;p57"/>
          <p:cNvPicPr preferRelativeResize="0"/>
          <p:nvPr/>
        </p:nvPicPr>
        <p:blipFill>
          <a:blip r:embed="rId7">
            <a:alphaModFix/>
          </a:blip>
          <a:stretch>
            <a:fillRect/>
          </a:stretch>
        </p:blipFill>
        <p:spPr>
          <a:xfrm>
            <a:off x="5537275" y="746602"/>
            <a:ext cx="1592645" cy="2230625"/>
          </a:xfrm>
          <a:prstGeom prst="rect">
            <a:avLst/>
          </a:prstGeom>
          <a:noFill/>
          <a:ln>
            <a:noFill/>
          </a:ln>
        </p:spPr>
      </p:pic>
      <p:pic>
        <p:nvPicPr>
          <p:cNvPr id="338" name="Google Shape;338;p57"/>
          <p:cNvPicPr preferRelativeResize="0"/>
          <p:nvPr/>
        </p:nvPicPr>
        <p:blipFill>
          <a:blip r:embed="rId8">
            <a:alphaModFix/>
          </a:blip>
          <a:stretch>
            <a:fillRect/>
          </a:stretch>
        </p:blipFill>
        <p:spPr>
          <a:xfrm>
            <a:off x="7221976" y="918400"/>
            <a:ext cx="1695275" cy="2230630"/>
          </a:xfrm>
          <a:prstGeom prst="rect">
            <a:avLst/>
          </a:prstGeom>
          <a:noFill/>
          <a:ln>
            <a:noFill/>
          </a:ln>
        </p:spPr>
      </p:pic>
      <p:pic>
        <p:nvPicPr>
          <p:cNvPr id="339" name="Google Shape;339;p57"/>
          <p:cNvPicPr preferRelativeResize="0"/>
          <p:nvPr/>
        </p:nvPicPr>
        <p:blipFill>
          <a:blip r:embed="rId9">
            <a:alphaModFix/>
          </a:blip>
          <a:stretch>
            <a:fillRect/>
          </a:stretch>
        </p:blipFill>
        <p:spPr>
          <a:xfrm>
            <a:off x="3702950" y="2884300"/>
            <a:ext cx="1562151" cy="2230625"/>
          </a:xfrm>
          <a:prstGeom prst="rect">
            <a:avLst/>
          </a:prstGeom>
          <a:noFill/>
          <a:ln>
            <a:noFill/>
          </a:ln>
        </p:spPr>
      </p:pic>
      <p:pic>
        <p:nvPicPr>
          <p:cNvPr id="340" name="Google Shape;340;p57"/>
          <p:cNvPicPr preferRelativeResize="0"/>
          <p:nvPr/>
        </p:nvPicPr>
        <p:blipFill>
          <a:blip r:embed="rId10">
            <a:alphaModFix/>
          </a:blip>
          <a:stretch>
            <a:fillRect/>
          </a:stretch>
        </p:blipFill>
        <p:spPr>
          <a:xfrm>
            <a:off x="1696225" y="2966575"/>
            <a:ext cx="1592650" cy="2176925"/>
          </a:xfrm>
          <a:prstGeom prst="rect">
            <a:avLst/>
          </a:prstGeom>
          <a:noFill/>
          <a:ln>
            <a:noFill/>
          </a:ln>
        </p:spPr>
      </p:pic>
      <p:sp>
        <p:nvSpPr>
          <p:cNvPr id="341" name="Google Shape;341;p57"/>
          <p:cNvSpPr txBox="1"/>
          <p:nvPr/>
        </p:nvSpPr>
        <p:spPr>
          <a:xfrm>
            <a:off x="5617725" y="3336300"/>
            <a:ext cx="3672300" cy="175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FF0000"/>
                </a:solidFill>
                <a:latin typeface="Source Sans Pro"/>
                <a:ea typeface="Source Sans Pro"/>
                <a:cs typeface="Source Sans Pro"/>
                <a:sym typeface="Source Sans Pro"/>
              </a:rPr>
              <a:t>Starting 1st june</a:t>
            </a:r>
            <a:endParaRPr b="1" sz="2300">
              <a:solidFill>
                <a:srgbClr val="FF0000"/>
              </a:solidFill>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b="1" lang="en" sz="2100">
                <a:solidFill>
                  <a:srgbClr val="202122"/>
                </a:solidFill>
                <a:highlight>
                  <a:srgbClr val="00FF00"/>
                </a:highlight>
                <a:latin typeface="Source Sans Pro"/>
                <a:ea typeface="Source Sans Pro"/>
                <a:cs typeface="Source Sans Pro"/>
                <a:sym typeface="Source Sans Pro"/>
              </a:rPr>
              <a:t>Visit - saurabhpandeyupsc.com</a:t>
            </a:r>
            <a:endParaRPr b="1" sz="2100">
              <a:solidFill>
                <a:srgbClr val="202122"/>
              </a:solidFill>
              <a:highlight>
                <a:srgbClr val="00FF00"/>
              </a:highlight>
              <a:latin typeface="Source Sans Pro"/>
              <a:ea typeface="Source Sans Pro"/>
              <a:cs typeface="Source Sans Pro"/>
              <a:sym typeface="Source Sans Pro"/>
            </a:endParaRPr>
          </a:p>
          <a:p>
            <a:pPr indent="0" lvl="0" marL="0" rtl="0" algn="l">
              <a:lnSpc>
                <a:spcPct val="115000"/>
              </a:lnSpc>
              <a:spcBef>
                <a:spcPts val="1200"/>
              </a:spcBef>
              <a:spcAft>
                <a:spcPts val="1200"/>
              </a:spcAft>
              <a:buNone/>
            </a:pPr>
            <a:r>
              <a:rPr b="1" lang="en" sz="2100">
                <a:solidFill>
                  <a:srgbClr val="202122"/>
                </a:solidFill>
                <a:highlight>
                  <a:srgbClr val="FFFF00"/>
                </a:highlight>
                <a:latin typeface="Source Sans Pro"/>
                <a:ea typeface="Source Sans Pro"/>
                <a:cs typeface="Source Sans Pro"/>
                <a:sym typeface="Source Sans Pro"/>
              </a:rPr>
              <a:t>Msg - 9057921649</a:t>
            </a:r>
            <a:endParaRPr sz="1800">
              <a:solidFill>
                <a:schemeClr val="lt2"/>
              </a:solidFill>
              <a:latin typeface="Source Sans Pro"/>
              <a:ea typeface="Source Sans Pro"/>
              <a:cs typeface="Source Sans Pro"/>
              <a:sym typeface="Source Sans Pr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47" name="Google Shape;347;p5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48" name="Google Shape;348;p58"/>
          <p:cNvPicPr preferRelativeResize="0"/>
          <p:nvPr/>
        </p:nvPicPr>
        <p:blipFill>
          <a:blip r:embed="rId3">
            <a:alphaModFix/>
          </a:blip>
          <a:stretch>
            <a:fillRect/>
          </a:stretch>
        </p:blipFill>
        <p:spPr>
          <a:xfrm>
            <a:off x="2753692" y="0"/>
            <a:ext cx="3636616" cy="51435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54" name="Google Shape;354;p5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55" name="Google Shape;355;p59"/>
          <p:cNvPicPr preferRelativeResize="0"/>
          <p:nvPr/>
        </p:nvPicPr>
        <p:blipFill>
          <a:blip r:embed="rId3">
            <a:alphaModFix/>
          </a:blip>
          <a:stretch>
            <a:fillRect/>
          </a:stretch>
        </p:blipFill>
        <p:spPr>
          <a:xfrm>
            <a:off x="0" y="95573"/>
            <a:ext cx="9144001" cy="4952354"/>
          </a:xfrm>
          <a:prstGeom prst="rect">
            <a:avLst/>
          </a:prstGeom>
          <a:noFill/>
          <a:ln>
            <a:noFill/>
          </a:ln>
        </p:spPr>
      </p:pic>
      <p:sp>
        <p:nvSpPr>
          <p:cNvPr id="356" name="Google Shape;356;p59"/>
          <p:cNvSpPr txBox="1"/>
          <p:nvPr/>
        </p:nvSpPr>
        <p:spPr>
          <a:xfrm>
            <a:off x="3878500" y="1152475"/>
            <a:ext cx="20406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DB3519"/>
                </a:solidFill>
                <a:highlight>
                  <a:srgbClr val="FFFF00"/>
                </a:highlight>
              </a:rPr>
              <a:t>LIVE</a:t>
            </a:r>
            <a:endParaRPr b="1" sz="2300">
              <a:solidFill>
                <a:srgbClr val="DB3519"/>
              </a:solidFill>
              <a:highlight>
                <a:srgbClr val="FFFF00"/>
              </a:high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111">
                <a:solidFill>
                  <a:srgbClr val="DB3519"/>
                </a:solidFill>
                <a:highlight>
                  <a:srgbClr val="FFFF00"/>
                </a:highlight>
              </a:rPr>
              <a:t>Scan - to get free content </a:t>
            </a:r>
            <a:endParaRPr sz="3111">
              <a:solidFill>
                <a:srgbClr val="DB3519"/>
              </a:solidFill>
              <a:highlight>
                <a:srgbClr val="FFFF00"/>
              </a:highlight>
            </a:endParaRPr>
          </a:p>
        </p:txBody>
      </p:sp>
      <p:sp>
        <p:nvSpPr>
          <p:cNvPr id="362" name="Google Shape;362;p6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63" name="Google Shape;363;p60"/>
          <p:cNvPicPr preferRelativeResize="0"/>
          <p:nvPr/>
        </p:nvPicPr>
        <p:blipFill>
          <a:blip r:embed="rId3">
            <a:alphaModFix/>
          </a:blip>
          <a:stretch>
            <a:fillRect/>
          </a:stretch>
        </p:blipFill>
        <p:spPr>
          <a:xfrm>
            <a:off x="2340425" y="1225700"/>
            <a:ext cx="3917799" cy="391779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61"/>
          <p:cNvSpPr txBox="1"/>
          <p:nvPr>
            <p:ph type="title"/>
          </p:nvPr>
        </p:nvSpPr>
        <p:spPr>
          <a:xfrm>
            <a:off x="311700" y="445025"/>
            <a:ext cx="8520600" cy="8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4200"/>
              <a:t>The hindu session pdf </a:t>
            </a:r>
            <a:endParaRPr sz="4200"/>
          </a:p>
        </p:txBody>
      </p:sp>
      <p:sp>
        <p:nvSpPr>
          <p:cNvPr id="369" name="Google Shape;369;p61"/>
          <p:cNvSpPr txBox="1"/>
          <p:nvPr>
            <p:ph idx="1" type="body"/>
          </p:nvPr>
        </p:nvSpPr>
        <p:spPr>
          <a:xfrm>
            <a:off x="226750" y="1252925"/>
            <a:ext cx="8605500" cy="3315900"/>
          </a:xfrm>
          <a:prstGeom prst="rect">
            <a:avLst/>
          </a:prstGeom>
        </p:spPr>
        <p:txBody>
          <a:bodyPr anchorCtr="0" anchor="t" bIns="91425" lIns="91425" spcFirstLastPara="1" rIns="91425" wrap="square" tIns="91425">
            <a:normAutofit fontScale="55000" lnSpcReduction="20000"/>
          </a:bodyPr>
          <a:lstStyle/>
          <a:p>
            <a:pPr indent="0" lvl="0" marL="0" rtl="0" algn="l">
              <a:spcBef>
                <a:spcPts val="0"/>
              </a:spcBef>
              <a:spcAft>
                <a:spcPts val="0"/>
              </a:spcAft>
              <a:buNone/>
            </a:pPr>
            <a:r>
              <a:t/>
            </a:r>
            <a:endParaRPr b="1">
              <a:solidFill>
                <a:srgbClr val="000000"/>
              </a:solidFill>
            </a:endParaRPr>
          </a:p>
          <a:p>
            <a:pPr indent="0" lvl="0" marL="0" rtl="0" algn="l">
              <a:spcBef>
                <a:spcPts val="1200"/>
              </a:spcBef>
              <a:spcAft>
                <a:spcPts val="0"/>
              </a:spcAft>
              <a:buNone/>
            </a:pPr>
            <a:r>
              <a:rPr b="1" lang="en" sz="4148">
                <a:solidFill>
                  <a:srgbClr val="000000"/>
                </a:solidFill>
              </a:rPr>
              <a:t>Download the hindu session pdf </a:t>
            </a:r>
            <a:endParaRPr b="1" sz="4148">
              <a:solidFill>
                <a:srgbClr val="000000"/>
              </a:solidFill>
            </a:endParaRPr>
          </a:p>
          <a:p>
            <a:pPr indent="0" lvl="0" marL="0" rtl="0" algn="l">
              <a:spcBef>
                <a:spcPts val="1200"/>
              </a:spcBef>
              <a:spcAft>
                <a:spcPts val="0"/>
              </a:spcAft>
              <a:buNone/>
            </a:pPr>
            <a:r>
              <a:rPr b="1" lang="en" sz="4148">
                <a:solidFill>
                  <a:srgbClr val="000000"/>
                </a:solidFill>
              </a:rPr>
              <a:t>Telegram link in description box</a:t>
            </a:r>
            <a:endParaRPr b="1" sz="4148">
              <a:solidFill>
                <a:srgbClr val="000000"/>
              </a:solidFill>
            </a:endParaRPr>
          </a:p>
          <a:p>
            <a:pPr indent="0" lvl="0" marL="0" rtl="0" algn="l">
              <a:spcBef>
                <a:spcPts val="1200"/>
              </a:spcBef>
              <a:spcAft>
                <a:spcPts val="0"/>
              </a:spcAft>
              <a:buNone/>
            </a:pPr>
            <a:r>
              <a:rPr b="1" lang="en" sz="4148">
                <a:solidFill>
                  <a:srgbClr val="000000"/>
                </a:solidFill>
                <a:latin typeface="Roboto"/>
                <a:ea typeface="Roboto"/>
                <a:cs typeface="Roboto"/>
                <a:sym typeface="Roboto"/>
              </a:rPr>
              <a:t>Download the hindu pdf -</a:t>
            </a:r>
            <a:r>
              <a:rPr b="1" lang="en" sz="4148">
                <a:solidFill>
                  <a:srgbClr val="000000"/>
                </a:solidFill>
                <a:uFill>
                  <a:noFill/>
                </a:uFill>
                <a:latin typeface="Roboto"/>
                <a:ea typeface="Roboto"/>
                <a:cs typeface="Roboto"/>
                <a:sym typeface="Roboto"/>
                <a:hlinkClick r:id="rId3">
                  <a:extLst>
                    <a:ext uri="{A12FA001-AC4F-418D-AE19-62706E023703}">
                      <ahyp:hlinkClr val="tx"/>
                    </a:ext>
                  </a:extLst>
                </a:hlinkClick>
              </a:rPr>
              <a:t> </a:t>
            </a:r>
            <a:r>
              <a:rPr b="1" lang="en" sz="4148">
                <a:solidFill>
                  <a:srgbClr val="1155CC"/>
                </a:solidFill>
                <a:uFill>
                  <a:noFill/>
                </a:uFill>
                <a:latin typeface="Roboto"/>
                <a:ea typeface="Roboto"/>
                <a:cs typeface="Roboto"/>
                <a:sym typeface="Roboto"/>
                <a:hlinkClick r:id="rId4">
                  <a:extLst>
                    <a:ext uri="{A12FA001-AC4F-418D-AE19-62706E023703}">
                      <ahyp:hlinkClr val="tx"/>
                    </a:ext>
                  </a:extLst>
                </a:hlinkClick>
              </a:rPr>
              <a:t>https://t.me/gesreporter</a:t>
            </a:r>
            <a:endParaRPr b="1" sz="4148">
              <a:solidFill>
                <a:srgbClr val="1155CC"/>
              </a:solidFill>
            </a:endParaRPr>
          </a:p>
          <a:p>
            <a:pPr indent="0" lvl="0" marL="0" rtl="0" algn="l">
              <a:spcBef>
                <a:spcPts val="1200"/>
              </a:spcBef>
              <a:spcAft>
                <a:spcPts val="0"/>
              </a:spcAft>
              <a:buNone/>
            </a:pPr>
            <a:r>
              <a:t/>
            </a:r>
            <a:endParaRPr b="1">
              <a:solidFill>
                <a:srgbClr val="1155CC"/>
              </a:solidFill>
            </a:endParaRPr>
          </a:p>
          <a:p>
            <a:pPr indent="0" lvl="0" marL="0" rtl="0" algn="l">
              <a:lnSpc>
                <a:spcPct val="100000"/>
              </a:lnSpc>
              <a:spcBef>
                <a:spcPts val="1200"/>
              </a:spcBef>
              <a:spcAft>
                <a:spcPts val="0"/>
              </a:spcAft>
              <a:buClr>
                <a:schemeClr val="dk1"/>
              </a:buClr>
              <a:buSzPts val="605"/>
              <a:buFont typeface="Arial"/>
              <a:buNone/>
            </a:pPr>
            <a:r>
              <a:rPr b="1" lang="en" sz="5981">
                <a:solidFill>
                  <a:srgbClr val="DB3519"/>
                </a:solidFill>
              </a:rPr>
              <a:t>Connect with sir</a:t>
            </a:r>
            <a:endParaRPr b="1" sz="5981">
              <a:solidFill>
                <a:srgbClr val="DB3519"/>
              </a:solidFill>
            </a:endParaRPr>
          </a:p>
          <a:p>
            <a:pPr indent="0" lvl="0" marL="0" rtl="0" algn="l">
              <a:lnSpc>
                <a:spcPct val="100000"/>
              </a:lnSpc>
              <a:spcBef>
                <a:spcPts val="0"/>
              </a:spcBef>
              <a:spcAft>
                <a:spcPts val="0"/>
              </a:spcAft>
              <a:buClr>
                <a:schemeClr val="dk1"/>
              </a:buClr>
              <a:buSzPts val="605"/>
              <a:buFont typeface="Arial"/>
              <a:buNone/>
            </a:pPr>
            <a:r>
              <a:rPr b="1" lang="en" sz="5981">
                <a:solidFill>
                  <a:srgbClr val="DB3519"/>
                </a:solidFill>
              </a:rPr>
              <a:t>9057921649</a:t>
            </a:r>
            <a:endParaRPr b="1">
              <a:solidFill>
                <a:srgbClr val="1155CC"/>
              </a:solidFill>
            </a:endParaRPr>
          </a:p>
          <a:p>
            <a:pPr indent="0" lvl="0" marL="0" rtl="0" algn="l">
              <a:spcBef>
                <a:spcPts val="0"/>
              </a:spcBef>
              <a:spcAft>
                <a:spcPts val="1200"/>
              </a:spcAft>
              <a:buNone/>
            </a:pPr>
            <a:r>
              <a:t/>
            </a:r>
            <a:endParaRPr b="1">
              <a:solidFill>
                <a:srgbClr val="1155CC"/>
              </a:solidFill>
            </a:endParaRPr>
          </a:p>
        </p:txBody>
      </p:sp>
      <p:pic>
        <p:nvPicPr>
          <p:cNvPr id="370" name="Google Shape;370;p61"/>
          <p:cNvPicPr preferRelativeResize="0"/>
          <p:nvPr/>
        </p:nvPicPr>
        <p:blipFill rotWithShape="1">
          <a:blip r:embed="rId5">
            <a:alphaModFix/>
          </a:blip>
          <a:srcRect b="15723" l="29876" r="27497" t="14145"/>
          <a:stretch/>
        </p:blipFill>
        <p:spPr>
          <a:xfrm>
            <a:off x="6122075" y="1509625"/>
            <a:ext cx="1276925" cy="10621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62"/>
          <p:cNvSpPr txBox="1"/>
          <p:nvPr>
            <p:ph type="title"/>
          </p:nvPr>
        </p:nvSpPr>
        <p:spPr>
          <a:xfrm>
            <a:off x="311700" y="206525"/>
            <a:ext cx="8520600" cy="649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900">
                <a:solidFill>
                  <a:srgbClr val="FF0000"/>
                </a:solidFill>
              </a:rPr>
              <a:t>Target Mains -2024/25 -</a:t>
            </a:r>
            <a:endParaRPr b="1" sz="2900">
              <a:solidFill>
                <a:srgbClr val="FF0000"/>
              </a:solidFill>
            </a:endParaRPr>
          </a:p>
        </p:txBody>
      </p:sp>
      <p:sp>
        <p:nvSpPr>
          <p:cNvPr id="376" name="Google Shape;376;p62"/>
          <p:cNvSpPr txBox="1"/>
          <p:nvPr>
            <p:ph idx="1" type="body"/>
          </p:nvPr>
        </p:nvSpPr>
        <p:spPr>
          <a:xfrm>
            <a:off x="217725" y="787625"/>
            <a:ext cx="8744700" cy="4105200"/>
          </a:xfrm>
          <a:prstGeom prst="rect">
            <a:avLst/>
          </a:prstGeom>
        </p:spPr>
        <p:txBody>
          <a:bodyPr anchorCtr="0" anchor="t" bIns="91425" lIns="91425" spcFirstLastPara="1" rIns="91425" wrap="square" tIns="91425">
            <a:normAutofit fontScale="47500" lnSpcReduction="20000"/>
          </a:bodyPr>
          <a:lstStyle/>
          <a:p>
            <a:pPr indent="0" lvl="0" marL="0" marR="38100" rtl="0" algn="l">
              <a:lnSpc>
                <a:spcPct val="114285"/>
              </a:lnSpc>
              <a:spcBef>
                <a:spcPts val="0"/>
              </a:spcBef>
              <a:spcAft>
                <a:spcPts val="0"/>
              </a:spcAft>
              <a:buClr>
                <a:schemeClr val="dk2"/>
              </a:buClr>
              <a:buSzPts val="523"/>
              <a:buFont typeface="Arial"/>
              <a:buNone/>
            </a:pPr>
            <a:r>
              <a:rPr b="1" lang="en" sz="6796">
                <a:solidFill>
                  <a:srgbClr val="000000"/>
                </a:solidFill>
                <a:highlight>
                  <a:srgbClr val="F8F9FA"/>
                </a:highlight>
              </a:rPr>
              <a:t>Q </a:t>
            </a:r>
            <a:r>
              <a:rPr b="1" lang="en" sz="7046">
                <a:solidFill>
                  <a:srgbClr val="000000"/>
                </a:solidFill>
                <a:highlight>
                  <a:srgbClr val="F8F9FA"/>
                </a:highlight>
              </a:rPr>
              <a:t> What impact climate change has on monetary policy ??</a:t>
            </a:r>
            <a:endParaRPr b="1" sz="6781">
              <a:solidFill>
                <a:srgbClr val="000000"/>
              </a:solidFill>
              <a:highlight>
                <a:srgbClr val="F8F9FA"/>
              </a:highlight>
              <a:latin typeface="Arial"/>
              <a:ea typeface="Arial"/>
              <a:cs typeface="Arial"/>
              <a:sym typeface="Arial"/>
            </a:endParaRPr>
          </a:p>
          <a:p>
            <a:pPr indent="0" lvl="0" marL="0" marR="38100" rtl="0" algn="l">
              <a:lnSpc>
                <a:spcPct val="114285"/>
              </a:lnSpc>
              <a:spcBef>
                <a:spcPts val="0"/>
              </a:spcBef>
              <a:spcAft>
                <a:spcPts val="0"/>
              </a:spcAft>
              <a:buClr>
                <a:schemeClr val="dk2"/>
              </a:buClr>
              <a:buSzPts val="523"/>
              <a:buFont typeface="Arial"/>
              <a:buNone/>
            </a:pPr>
            <a:r>
              <a:t/>
            </a:r>
            <a:endParaRPr b="1" sz="8153">
              <a:solidFill>
                <a:srgbClr val="202124"/>
              </a:solidFill>
              <a:highlight>
                <a:srgbClr val="F8F9FA"/>
              </a:highlight>
            </a:endParaRPr>
          </a:p>
          <a:p>
            <a:pPr indent="0" lvl="0" marL="0" rtl="0" algn="l">
              <a:lnSpc>
                <a:spcPct val="100000"/>
              </a:lnSpc>
              <a:spcBef>
                <a:spcPts val="0"/>
              </a:spcBef>
              <a:spcAft>
                <a:spcPts val="0"/>
              </a:spcAft>
              <a:buClr>
                <a:schemeClr val="dk2"/>
              </a:buClr>
              <a:buSzPts val="523"/>
              <a:buFont typeface="Arial"/>
              <a:buNone/>
            </a:pPr>
            <a:r>
              <a:rPr b="1" lang="en" sz="11581">
                <a:solidFill>
                  <a:srgbClr val="DB3519"/>
                </a:solidFill>
                <a:latin typeface="Arial"/>
                <a:ea typeface="Arial"/>
                <a:cs typeface="Arial"/>
                <a:sym typeface="Arial"/>
              </a:rPr>
              <a:t>Connect with sir</a:t>
            </a:r>
            <a:endParaRPr b="1" sz="11581">
              <a:solidFill>
                <a:srgbClr val="DB3519"/>
              </a:solidFill>
              <a:latin typeface="Arial"/>
              <a:ea typeface="Arial"/>
              <a:cs typeface="Arial"/>
              <a:sym typeface="Arial"/>
            </a:endParaRPr>
          </a:p>
          <a:p>
            <a:pPr indent="0" lvl="0" marL="0" rtl="0" algn="l">
              <a:lnSpc>
                <a:spcPct val="100000"/>
              </a:lnSpc>
              <a:spcBef>
                <a:spcPts val="0"/>
              </a:spcBef>
              <a:spcAft>
                <a:spcPts val="0"/>
              </a:spcAft>
              <a:buClr>
                <a:schemeClr val="dk2"/>
              </a:buClr>
              <a:buSzPts val="523"/>
              <a:buFont typeface="Arial"/>
              <a:buNone/>
            </a:pPr>
            <a:r>
              <a:rPr b="1" lang="en" sz="11581">
                <a:solidFill>
                  <a:srgbClr val="DB3519"/>
                </a:solidFill>
                <a:latin typeface="Arial"/>
                <a:ea typeface="Arial"/>
                <a:cs typeface="Arial"/>
                <a:sym typeface="Arial"/>
              </a:rPr>
              <a:t>9057921649</a:t>
            </a:r>
            <a:endParaRPr b="1" sz="11581">
              <a:solidFill>
                <a:srgbClr val="202124"/>
              </a:solidFill>
              <a:highlight>
                <a:srgbClr val="F8F9FA"/>
              </a:highlight>
              <a:latin typeface="Arial"/>
              <a:ea typeface="Arial"/>
              <a:cs typeface="Arial"/>
              <a:sym typeface="Arial"/>
            </a:endParaRPr>
          </a:p>
          <a:p>
            <a:pPr indent="0" lvl="0" marL="0" marR="38100" rtl="0" algn="l">
              <a:lnSpc>
                <a:spcPct val="114285"/>
              </a:lnSpc>
              <a:spcBef>
                <a:spcPts val="0"/>
              </a:spcBef>
              <a:spcAft>
                <a:spcPts val="0"/>
              </a:spcAft>
              <a:buClr>
                <a:schemeClr val="dk2"/>
              </a:buClr>
              <a:buSzPct val="42307"/>
              <a:buFont typeface="Arial"/>
              <a:buNone/>
            </a:pPr>
            <a:r>
              <a:t/>
            </a:r>
            <a:endParaRPr b="1" sz="2600">
              <a:solidFill>
                <a:srgbClr val="202124"/>
              </a:solidFill>
              <a:highlight>
                <a:srgbClr val="F8F9FA"/>
              </a:highlight>
              <a:latin typeface="Arial"/>
              <a:ea typeface="Arial"/>
              <a:cs typeface="Arial"/>
              <a:sym typeface="Arial"/>
            </a:endParaRPr>
          </a:p>
          <a:p>
            <a:pPr indent="0" lvl="0" marL="0" rtl="0" algn="l">
              <a:spcBef>
                <a:spcPts val="0"/>
              </a:spcBef>
              <a:spcAft>
                <a:spcPts val="0"/>
              </a:spcAft>
              <a:buNone/>
            </a:pPr>
            <a:r>
              <a:t/>
            </a:r>
            <a:endParaRPr b="1" sz="2900">
              <a:solidFill>
                <a:srgbClr val="000000"/>
              </a:solidFill>
            </a:endParaRPr>
          </a:p>
          <a:p>
            <a:pPr indent="0" lvl="0" marL="0" rtl="0" algn="l">
              <a:spcBef>
                <a:spcPts val="1200"/>
              </a:spcBef>
              <a:spcAft>
                <a:spcPts val="1200"/>
              </a:spcAft>
              <a:buNone/>
            </a:pPr>
            <a:r>
              <a:t/>
            </a:r>
            <a:endParaRPr b="1" sz="2900">
              <a:solidFill>
                <a:srgbClr val="000000"/>
              </a:solidFill>
            </a:endParaRPr>
          </a:p>
        </p:txBody>
      </p:sp>
      <p:sp>
        <p:nvSpPr>
          <p:cNvPr id="377" name="Google Shape;377;p62"/>
          <p:cNvSpPr txBox="1"/>
          <p:nvPr/>
        </p:nvSpPr>
        <p:spPr>
          <a:xfrm>
            <a:off x="3210200" y="4021725"/>
            <a:ext cx="53808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0000"/>
                </a:solidFill>
                <a:highlight>
                  <a:srgbClr val="FFFF00"/>
                </a:highlight>
              </a:rPr>
              <a:t>send your answer - Saurabh pandey upsc telegram channel</a:t>
            </a:r>
            <a:endParaRPr sz="2900">
              <a:solidFill>
                <a:srgbClr val="FF0000"/>
              </a:solidFill>
              <a:highlight>
                <a:srgbClr val="FFFF00"/>
              </a:highlight>
              <a:latin typeface="Source Sans Pro"/>
              <a:ea typeface="Source Sans Pro"/>
              <a:cs typeface="Source Sans Pro"/>
              <a:sym typeface="Source Sans Pro"/>
            </a:endParaRPr>
          </a:p>
        </p:txBody>
      </p:sp>
    </p:spTree>
  </p:cSld>
  <p:clrMapOvr>
    <a:masterClrMapping/>
  </p:clrMapOvr>
</p:sld>
</file>

<file path=ppt/theme/theme1.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