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Lst>
  <p:sldSz cy="5143500" cx="9144000"/>
  <p:notesSz cx="6858000" cy="9144000"/>
  <p:embeddedFontLst>
    <p:embeddedFont>
      <p:font typeface="Raleway"/>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Raleway-regular.fntdata"/><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Raleway-italic.fntdata"/><Relationship Id="rId12" Type="http://schemas.openxmlformats.org/officeDocument/2006/relationships/slide" Target="slides/slide7.xml"/><Relationship Id="rId56" Type="http://schemas.openxmlformats.org/officeDocument/2006/relationships/font" Target="fonts/Raleway-bold.fntdata"/><Relationship Id="rId15" Type="http://schemas.openxmlformats.org/officeDocument/2006/relationships/slide" Target="slides/slide10.xml"/><Relationship Id="rId14" Type="http://schemas.openxmlformats.org/officeDocument/2006/relationships/slide" Target="slides/slide9.xml"/><Relationship Id="rId58" Type="http://schemas.openxmlformats.org/officeDocument/2006/relationships/font" Target="fonts/Raleway-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270525c9a9f_0_4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270525c9a9f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270525c9a9f_0_4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270525c9a9f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70525c9a9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70525c9a9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70525c9a9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70525c9a9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70525c9a9f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70525c9a9f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70525c9a9f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70525c9a9f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70525c9a9f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70525c9a9f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70525c9a9f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70525c9a9f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270525c9a9f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270525c9a9f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70525c9a9f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70525c9a9f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70525c9a9f_0_4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70525c9a9f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70525c9a9f_0_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270525c9a9f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270525c9a9f_0_4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270525c9a9f_0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70525c9a9f_0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270525c9a9f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70525c9a9f_0_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70525c9a9f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70525c9a9f_0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70525c9a9f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70525c9a9f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270525c9a9f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70525c9a9f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270525c9a9f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70525c9a9f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70525c9a9f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70525c9a9f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270525c9a9f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70525c9a9f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270525c9a9f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70525c9a9f_0_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70525c9a9f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70525c9a9f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70525c9a9f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70525c9a9f_0_4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70525c9a9f_0_4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70525c9a9f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270525c9a9f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70525c9a9f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270525c9a9f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70525c9a9f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270525c9a9f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270525c9a9f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270525c9a9f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70525c9a9f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270525c9a9f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70525c9a9f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270525c9a9f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270525c9a9f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270525c9a9f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70525c9a9f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270525c9a9f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70525c9a9f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70525c9a9f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70525c9a9f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270525c9a9f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70525c9a9f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270525c9a9f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270525c9a9f_0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270525c9a9f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270525c9a9f_0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270525c9a9f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70525c9a9f_0_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270525c9a9f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70525c9a9f_0_4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270525c9a9f_0_4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70525c9a9f_0_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270525c9a9f_0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270525c9a9f_0_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270525c9a9f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70525c9a9f_0_4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270525c9a9f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270525c9a9f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270525c9a9f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270525c9a9f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270525c9a9f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70525c9a9f_0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270525c9a9f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70525c9a9f_0_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70525c9a9f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70525c9a9f_0_3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270525c9a9f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270525c9a9f_0_3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270525c9a9f_0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70525c9a9f_0_4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270525c9a9f_0_4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485875" y="264475"/>
            <a:ext cx="8183700" cy="14736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2" name="Google Shape;12;p2"/>
          <p:cNvSpPr txBox="1"/>
          <p:nvPr>
            <p:ph idx="1" type="subTitle"/>
          </p:nvPr>
        </p:nvSpPr>
        <p:spPr>
          <a:xfrm>
            <a:off x="485875" y="1738075"/>
            <a:ext cx="8183700" cy="861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txBox="1"/>
          <p:nvPr>
            <p:ph type="title"/>
          </p:nvPr>
        </p:nvSpPr>
        <p:spPr>
          <a:xfrm>
            <a:off x="485875" y="1714500"/>
            <a:ext cx="8183700" cy="785700"/>
          </a:xfrm>
          <a:prstGeom prst="rect">
            <a:avLst/>
          </a:prstGeom>
        </p:spPr>
        <p:txBody>
          <a:bodyPr anchorCtr="0" anchor="b"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7" name="Google Shape;17;p3"/>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0" name="Google Shape;20;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1" name="Google Shape;21;p4"/>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4" name="Google Shape;24;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9" name="Google Shape;29;p6"/>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2"/>
        </a:solidFill>
      </p:bgPr>
    </p:bg>
    <p:spTree>
      <p:nvGrpSpPr>
        <p:cNvPr id="34" name="Shape 34"/>
        <p:cNvGrpSpPr/>
        <p:nvPr/>
      </p:nvGrpSpPr>
      <p:grpSpPr>
        <a:xfrm>
          <a:off x="0" y="0"/>
          <a:ext cx="0" cy="0"/>
          <a:chOff x="0" y="0"/>
          <a:chExt cx="0" cy="0"/>
        </a:xfrm>
      </p:grpSpPr>
      <p:sp>
        <p:nvSpPr>
          <p:cNvPr id="35" name="Google Shape;35;p8"/>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6" name="Google Shape;36;p8"/>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636800" y="80700"/>
            <a:ext cx="4426500" cy="4982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 name="Google Shape;39;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0" name="Google Shape;40;p9"/>
          <p:cNvSpPr txBox="1"/>
          <p:nvPr>
            <p:ph type="title"/>
          </p:nvPr>
        </p:nvSpPr>
        <p:spPr>
          <a:xfrm>
            <a:off x="265500" y="1181700"/>
            <a:ext cx="4045200" cy="153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1" name="Google Shape;41;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3" name="Google Shape;43;p9"/>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None/>
              <a:defRPr sz="2100"/>
            </a:lvl1pPr>
          </a:lstStyle>
          <a:p/>
        </p:txBody>
      </p:sp>
      <p:sp>
        <p:nvSpPr>
          <p:cNvPr id="46" name="Google Shape;46;p10"/>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7" name="Shape 47"/>
        <p:cNvGrpSpPr/>
        <p:nvPr/>
      </p:nvGrpSpPr>
      <p:grpSpPr>
        <a:xfrm>
          <a:off x="0" y="0"/>
          <a:ext cx="0" cy="0"/>
          <a:chOff x="0" y="0"/>
          <a:chExt cx="0" cy="0"/>
        </a:xfrm>
      </p:grpSpPr>
      <p:sp>
        <p:nvSpPr>
          <p:cNvPr id="48" name="Google Shape;48;p11"/>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1"/>
          <p:cNvSpPr txBox="1"/>
          <p:nvPr>
            <p:ph hasCustomPrompt="1" type="title"/>
          </p:nvPr>
        </p:nvSpPr>
        <p:spPr>
          <a:xfrm>
            <a:off x="311700" y="743001"/>
            <a:ext cx="8520600" cy="200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50" name="Google Shape;50;p11"/>
          <p:cNvSpPr txBox="1"/>
          <p:nvPr>
            <p:ph idx="1" type="body"/>
          </p:nvPr>
        </p:nvSpPr>
        <p:spPr>
          <a:xfrm>
            <a:off x="311700" y="2845182"/>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l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Font typeface="Source Sans Pro"/>
              <a:buChar char="●"/>
              <a:defRPr sz="1800">
                <a:solidFill>
                  <a:schemeClr val="lt2"/>
                </a:solidFill>
                <a:latin typeface="Source Sans Pro"/>
                <a:ea typeface="Source Sans Pro"/>
                <a:cs typeface="Source Sans Pro"/>
                <a:sym typeface="Source Sans Pro"/>
              </a:defRPr>
            </a:lvl1pPr>
            <a:lvl2pPr indent="-317500" lvl="1" marL="9144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2pPr>
            <a:lvl3pPr indent="-317500" lvl="2" marL="13716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3pPr>
            <a:lvl4pPr indent="-317500" lvl="3" marL="18288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4pPr>
            <a:lvl5pPr indent="-317500" lvl="4" marL="22860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5pPr>
            <a:lvl6pPr indent="-317500" lvl="5" marL="27432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6pPr>
            <a:lvl7pPr indent="-317500" lvl="6" marL="32004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7pPr>
            <a:lvl8pPr indent="-317500" lvl="7" marL="36576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8pPr>
            <a:lvl9pPr indent="-317500" lvl="8" marL="41148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latin typeface="Source Sans Pro"/>
                <a:ea typeface="Source Sans Pro"/>
                <a:cs typeface="Source Sans Pro"/>
                <a:sym typeface="Source Sans Pro"/>
              </a:defRPr>
            </a:lvl1pPr>
            <a:lvl2pPr lvl="1" algn="r">
              <a:buNone/>
              <a:defRPr sz="1000">
                <a:solidFill>
                  <a:schemeClr val="lt2"/>
                </a:solidFill>
                <a:latin typeface="Source Sans Pro"/>
                <a:ea typeface="Source Sans Pro"/>
                <a:cs typeface="Source Sans Pro"/>
                <a:sym typeface="Source Sans Pro"/>
              </a:defRPr>
            </a:lvl2pPr>
            <a:lvl3pPr lvl="2" algn="r">
              <a:buNone/>
              <a:defRPr sz="1000">
                <a:solidFill>
                  <a:schemeClr val="lt2"/>
                </a:solidFill>
                <a:latin typeface="Source Sans Pro"/>
                <a:ea typeface="Source Sans Pro"/>
                <a:cs typeface="Source Sans Pro"/>
                <a:sym typeface="Source Sans Pro"/>
              </a:defRPr>
            </a:lvl3pPr>
            <a:lvl4pPr lvl="3" algn="r">
              <a:buNone/>
              <a:defRPr sz="1000">
                <a:solidFill>
                  <a:schemeClr val="lt2"/>
                </a:solidFill>
                <a:latin typeface="Source Sans Pro"/>
                <a:ea typeface="Source Sans Pro"/>
                <a:cs typeface="Source Sans Pro"/>
                <a:sym typeface="Source Sans Pro"/>
              </a:defRPr>
            </a:lvl4pPr>
            <a:lvl5pPr lvl="4" algn="r">
              <a:buNone/>
              <a:defRPr sz="1000">
                <a:solidFill>
                  <a:schemeClr val="lt2"/>
                </a:solidFill>
                <a:latin typeface="Source Sans Pro"/>
                <a:ea typeface="Source Sans Pro"/>
                <a:cs typeface="Source Sans Pro"/>
                <a:sym typeface="Source Sans Pro"/>
              </a:defRPr>
            </a:lvl5pPr>
            <a:lvl6pPr lvl="5" algn="r">
              <a:buNone/>
              <a:defRPr sz="1000">
                <a:solidFill>
                  <a:schemeClr val="lt2"/>
                </a:solidFill>
                <a:latin typeface="Source Sans Pro"/>
                <a:ea typeface="Source Sans Pro"/>
                <a:cs typeface="Source Sans Pro"/>
                <a:sym typeface="Source Sans Pro"/>
              </a:defRPr>
            </a:lvl6pPr>
            <a:lvl7pPr lvl="6" algn="r">
              <a:buNone/>
              <a:defRPr sz="1000">
                <a:solidFill>
                  <a:schemeClr val="lt2"/>
                </a:solidFill>
                <a:latin typeface="Source Sans Pro"/>
                <a:ea typeface="Source Sans Pro"/>
                <a:cs typeface="Source Sans Pro"/>
                <a:sym typeface="Source Sans Pro"/>
              </a:defRPr>
            </a:lvl7pPr>
            <a:lvl8pPr lvl="7" algn="r">
              <a:buNone/>
              <a:defRPr sz="1000">
                <a:solidFill>
                  <a:schemeClr val="lt2"/>
                </a:solidFill>
                <a:latin typeface="Source Sans Pro"/>
                <a:ea typeface="Source Sans Pro"/>
                <a:cs typeface="Source Sans Pro"/>
                <a:sym typeface="Source Sans Pro"/>
              </a:defRPr>
            </a:lvl8pPr>
            <a:lvl9pPr lvl="8" algn="r">
              <a:buNone/>
              <a:defRPr sz="1000">
                <a:solidFill>
                  <a:schemeClr val="lt2"/>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9.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9.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9.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9.pn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9.pn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9.png"/><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9.png"/><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9.png"/><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9.png"/><Relationship Id="rId4" Type="http://schemas.openxmlformats.org/officeDocument/2006/relationships/image" Target="../media/image1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9.png"/><Relationship Id="rId4" Type="http://schemas.openxmlformats.org/officeDocument/2006/relationships/image" Target="../media/image2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9.png"/><Relationship Id="rId4" Type="http://schemas.openxmlformats.org/officeDocument/2006/relationships/image" Target="../media/image1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9.png"/><Relationship Id="rId4" Type="http://schemas.openxmlformats.org/officeDocument/2006/relationships/image" Target="../media/image1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9.png"/><Relationship Id="rId4" Type="http://schemas.openxmlformats.org/officeDocument/2006/relationships/image" Target="../media/image1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9.png"/><Relationship Id="rId4" Type="http://schemas.openxmlformats.org/officeDocument/2006/relationships/image" Target="../media/image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ph idx="1" type="body"/>
          </p:nvPr>
        </p:nvSpPr>
        <p:spPr>
          <a:xfrm>
            <a:off x="311700" y="93825"/>
            <a:ext cx="8520600" cy="44751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 sz="3000">
                <a:solidFill>
                  <a:srgbClr val="FF0000"/>
                </a:solidFill>
              </a:rPr>
              <a:t>Topics</a:t>
            </a:r>
            <a:endParaRPr b="1" sz="3000">
              <a:solidFill>
                <a:srgbClr val="FF0000"/>
              </a:solidFill>
            </a:endParaRPr>
          </a:p>
          <a:p>
            <a:pPr indent="-404812" lvl="0" marL="457200" rtl="0" algn="l">
              <a:spcBef>
                <a:spcPts val="1200"/>
              </a:spcBef>
              <a:spcAft>
                <a:spcPts val="0"/>
              </a:spcAft>
              <a:buClr>
                <a:srgbClr val="000000"/>
              </a:buClr>
              <a:buSzPct val="100000"/>
              <a:buChar char="●"/>
            </a:pPr>
            <a:r>
              <a:rPr b="1" lang="en" sz="3000">
                <a:solidFill>
                  <a:srgbClr val="000000"/>
                </a:solidFill>
              </a:rPr>
              <a:t>Biases in brain</a:t>
            </a:r>
            <a:endParaRPr b="1" sz="3000">
              <a:solidFill>
                <a:srgbClr val="000000"/>
              </a:solidFill>
            </a:endParaRPr>
          </a:p>
          <a:p>
            <a:pPr indent="-404812" lvl="0" marL="457200" rtl="0" algn="l">
              <a:spcBef>
                <a:spcPts val="0"/>
              </a:spcBef>
              <a:spcAft>
                <a:spcPts val="0"/>
              </a:spcAft>
              <a:buClr>
                <a:srgbClr val="000000"/>
              </a:buClr>
              <a:buSzPct val="120000"/>
              <a:buChar char="●"/>
            </a:pPr>
            <a:r>
              <a:rPr b="1" lang="en" sz="2500">
                <a:solidFill>
                  <a:schemeClr val="dk2"/>
                </a:solidFill>
              </a:rPr>
              <a:t>Catatumbo lightning</a:t>
            </a:r>
            <a:endParaRPr b="1" sz="2500">
              <a:solidFill>
                <a:schemeClr val="dk2"/>
              </a:solidFill>
            </a:endParaRPr>
          </a:p>
          <a:p>
            <a:pPr indent="-375443" lvl="0" marL="457200" rtl="0" algn="l">
              <a:spcBef>
                <a:spcPts val="0"/>
              </a:spcBef>
              <a:spcAft>
                <a:spcPts val="0"/>
              </a:spcAft>
              <a:buClr>
                <a:schemeClr val="dk2"/>
              </a:buClr>
              <a:buSzPct val="100000"/>
              <a:buChar char="●"/>
            </a:pPr>
            <a:r>
              <a:rPr b="1" lang="en" sz="2500">
                <a:solidFill>
                  <a:schemeClr val="dk2"/>
                </a:solidFill>
              </a:rPr>
              <a:t>Okavango delta</a:t>
            </a:r>
            <a:endParaRPr b="1" sz="2500">
              <a:solidFill>
                <a:schemeClr val="dk2"/>
              </a:solidFill>
            </a:endParaRPr>
          </a:p>
          <a:p>
            <a:pPr indent="-375443" lvl="0" marL="457200" rtl="0" algn="l">
              <a:spcBef>
                <a:spcPts val="0"/>
              </a:spcBef>
              <a:spcAft>
                <a:spcPts val="0"/>
              </a:spcAft>
              <a:buClr>
                <a:schemeClr val="dk2"/>
              </a:buClr>
              <a:buSzPct val="100000"/>
              <a:buChar char="●"/>
            </a:pPr>
            <a:r>
              <a:rPr b="1" lang="en" sz="2500">
                <a:solidFill>
                  <a:schemeClr val="dk2"/>
                </a:solidFill>
              </a:rPr>
              <a:t>Model code of conduct</a:t>
            </a:r>
            <a:endParaRPr b="1" sz="2500">
              <a:solidFill>
                <a:schemeClr val="dk2"/>
              </a:solidFill>
            </a:endParaRPr>
          </a:p>
          <a:p>
            <a:pPr indent="-375443" lvl="0" marL="457200" rtl="0" algn="l">
              <a:spcBef>
                <a:spcPts val="0"/>
              </a:spcBef>
              <a:spcAft>
                <a:spcPts val="0"/>
              </a:spcAft>
              <a:buClr>
                <a:schemeClr val="dk2"/>
              </a:buClr>
              <a:buSzPct val="100000"/>
              <a:buChar char="●"/>
            </a:pPr>
            <a:r>
              <a:rPr b="1" lang="en" sz="2500">
                <a:solidFill>
                  <a:schemeClr val="dk2"/>
                </a:solidFill>
              </a:rPr>
              <a:t>Benefits of bamboo</a:t>
            </a:r>
            <a:endParaRPr b="1" sz="2500">
              <a:solidFill>
                <a:schemeClr val="dk2"/>
              </a:solidFill>
            </a:endParaRPr>
          </a:p>
          <a:p>
            <a:pPr indent="-375443" lvl="0" marL="457200" rtl="0" algn="l">
              <a:spcBef>
                <a:spcPts val="0"/>
              </a:spcBef>
              <a:spcAft>
                <a:spcPts val="0"/>
              </a:spcAft>
              <a:buClr>
                <a:schemeClr val="dk2"/>
              </a:buClr>
              <a:buSzPct val="100000"/>
              <a:buChar char="●"/>
            </a:pPr>
            <a:r>
              <a:rPr b="1" lang="en" sz="2500">
                <a:solidFill>
                  <a:schemeClr val="dk2"/>
                </a:solidFill>
              </a:rPr>
              <a:t>Starliner</a:t>
            </a:r>
            <a:endParaRPr b="1" sz="2500">
              <a:solidFill>
                <a:schemeClr val="dk2"/>
              </a:solidFill>
            </a:endParaRPr>
          </a:p>
          <a:p>
            <a:pPr indent="-375443" lvl="0" marL="457200" rtl="0" algn="l">
              <a:spcBef>
                <a:spcPts val="0"/>
              </a:spcBef>
              <a:spcAft>
                <a:spcPts val="0"/>
              </a:spcAft>
              <a:buClr>
                <a:schemeClr val="dk2"/>
              </a:buClr>
              <a:buSzPct val="100000"/>
              <a:buChar char="●"/>
            </a:pPr>
            <a:r>
              <a:rPr b="1" lang="en" sz="2500">
                <a:solidFill>
                  <a:schemeClr val="dk2"/>
                </a:solidFill>
              </a:rPr>
              <a:t>Leprosy</a:t>
            </a:r>
            <a:endParaRPr b="1" sz="2500">
              <a:solidFill>
                <a:schemeClr val="dk2"/>
              </a:solidFill>
            </a:endParaRPr>
          </a:p>
          <a:p>
            <a:pPr indent="-375443" lvl="0" marL="457200" rtl="0" algn="l">
              <a:spcBef>
                <a:spcPts val="0"/>
              </a:spcBef>
              <a:spcAft>
                <a:spcPts val="0"/>
              </a:spcAft>
              <a:buClr>
                <a:schemeClr val="dk2"/>
              </a:buClr>
              <a:buSzPct val="104166"/>
              <a:buChar char="●"/>
            </a:pPr>
            <a:r>
              <a:rPr b="1" lang="en" sz="2400">
                <a:solidFill>
                  <a:srgbClr val="FF0000"/>
                </a:solidFill>
                <a:highlight>
                  <a:srgbClr val="FFFFFF"/>
                </a:highlight>
                <a:latin typeface="Times New Roman"/>
                <a:ea typeface="Times New Roman"/>
                <a:cs typeface="Times New Roman"/>
                <a:sym typeface="Times New Roman"/>
              </a:rPr>
              <a:t>Hurler syndrome</a:t>
            </a:r>
            <a:r>
              <a:rPr b="1" lang="en" sz="2400">
                <a:solidFill>
                  <a:schemeClr val="dk2"/>
                </a:solidFill>
                <a:highlight>
                  <a:srgbClr val="FFFFFF"/>
                </a:highlight>
                <a:latin typeface="Times New Roman"/>
                <a:ea typeface="Times New Roman"/>
                <a:cs typeface="Times New Roman"/>
                <a:sym typeface="Times New Roman"/>
              </a:rPr>
              <a:t> </a:t>
            </a:r>
            <a:endParaRPr b="1" sz="2400">
              <a:solidFill>
                <a:schemeClr val="dk2"/>
              </a:solidFill>
              <a:highlight>
                <a:srgbClr val="FFFFFF"/>
              </a:highlight>
              <a:latin typeface="Times New Roman"/>
              <a:ea typeface="Times New Roman"/>
              <a:cs typeface="Times New Roman"/>
              <a:sym typeface="Times New Roman"/>
            </a:endParaRPr>
          </a:p>
          <a:p>
            <a:pPr indent="-369570" lvl="0" marL="457200" rtl="0" algn="l">
              <a:spcBef>
                <a:spcPts val="0"/>
              </a:spcBef>
              <a:spcAft>
                <a:spcPts val="0"/>
              </a:spcAft>
              <a:buClr>
                <a:schemeClr val="dk2"/>
              </a:buClr>
              <a:buSzPct val="100000"/>
              <a:buFont typeface="Times New Roman"/>
              <a:buChar char="●"/>
            </a:pPr>
            <a:r>
              <a:rPr b="1" lang="en" sz="2400">
                <a:solidFill>
                  <a:schemeClr val="dk2"/>
                </a:solidFill>
                <a:highlight>
                  <a:srgbClr val="FFFFFF"/>
                </a:highlight>
                <a:latin typeface="Times New Roman"/>
                <a:ea typeface="Times New Roman"/>
                <a:cs typeface="Times New Roman"/>
                <a:sym typeface="Times New Roman"/>
              </a:rPr>
              <a:t>Nitrogen fixation - nitroblast</a:t>
            </a:r>
            <a:endParaRPr b="1" sz="2400">
              <a:solidFill>
                <a:schemeClr val="dk2"/>
              </a:solidFill>
              <a:highlight>
                <a:srgbClr val="FFFFFF"/>
              </a:highlight>
              <a:latin typeface="Times New Roman"/>
              <a:ea typeface="Times New Roman"/>
              <a:cs typeface="Times New Roman"/>
              <a:sym typeface="Times New Roman"/>
            </a:endParaRPr>
          </a:p>
          <a:p>
            <a:pPr indent="-369570" lvl="0" marL="457200" rtl="0" algn="l">
              <a:spcBef>
                <a:spcPts val="0"/>
              </a:spcBef>
              <a:spcAft>
                <a:spcPts val="0"/>
              </a:spcAft>
              <a:buClr>
                <a:schemeClr val="dk2"/>
              </a:buClr>
              <a:buSzPct val="100000"/>
              <a:buFont typeface="Times New Roman"/>
              <a:buChar char="●"/>
            </a:pPr>
            <a:r>
              <a:rPr b="1" lang="en" sz="2400">
                <a:solidFill>
                  <a:schemeClr val="dk2"/>
                </a:solidFill>
                <a:highlight>
                  <a:srgbClr val="FFFFFF"/>
                </a:highlight>
                <a:latin typeface="Times New Roman"/>
                <a:ea typeface="Times New Roman"/>
                <a:cs typeface="Times New Roman"/>
                <a:sym typeface="Times New Roman"/>
              </a:rPr>
              <a:t>Mains</a:t>
            </a:r>
            <a:endParaRPr b="1" sz="2400">
              <a:solidFill>
                <a:schemeClr val="dk2"/>
              </a:solidFill>
              <a:highlight>
                <a:srgbClr val="FFFFFF"/>
              </a:highlight>
              <a:latin typeface="Times New Roman"/>
              <a:ea typeface="Times New Roman"/>
              <a:cs typeface="Times New Roman"/>
              <a:sym typeface="Times New Roman"/>
            </a:endParaRPr>
          </a:p>
        </p:txBody>
      </p:sp>
      <p:pic>
        <p:nvPicPr>
          <p:cNvPr id="59" name="Google Shape;59;p13"/>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206525"/>
            <a:ext cx="8520600" cy="649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Target Mains -2024/25</a:t>
            </a:r>
            <a:endParaRPr/>
          </a:p>
        </p:txBody>
      </p:sp>
      <p:sp>
        <p:nvSpPr>
          <p:cNvPr id="65" name="Google Shape;65;p14"/>
          <p:cNvSpPr txBox="1"/>
          <p:nvPr>
            <p:ph idx="1" type="body"/>
          </p:nvPr>
        </p:nvSpPr>
        <p:spPr>
          <a:xfrm>
            <a:off x="311700" y="856325"/>
            <a:ext cx="8520600" cy="3712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900">
                <a:solidFill>
                  <a:srgbClr val="000000"/>
                </a:solidFill>
              </a:rPr>
              <a:t>Q ‘’Biodiversity in African continent    will not remain untouched of global boiling’’ Explain.</a:t>
            </a:r>
            <a:endParaRPr b="1" sz="2900">
              <a:solidFill>
                <a:srgbClr val="000000"/>
              </a:solidFill>
            </a:endParaRPr>
          </a:p>
          <a:p>
            <a:pPr indent="0" lvl="0" marL="0" marR="38100" rtl="0" algn="l">
              <a:lnSpc>
                <a:spcPct val="114285"/>
              </a:lnSpc>
              <a:spcBef>
                <a:spcPts val="1200"/>
              </a:spcBef>
              <a:spcAft>
                <a:spcPts val="0"/>
              </a:spcAft>
              <a:buClr>
                <a:schemeClr val="dk2"/>
              </a:buClr>
              <a:buSzPts val="1100"/>
              <a:buFont typeface="Arial"/>
              <a:buNone/>
            </a:pPr>
            <a:r>
              <a:rPr b="1" lang="en" sz="2600">
                <a:solidFill>
                  <a:srgbClr val="202124"/>
                </a:solidFill>
                <a:highlight>
                  <a:srgbClr val="F8F9FA"/>
                </a:highlight>
                <a:latin typeface="Arial"/>
                <a:ea typeface="Arial"/>
                <a:cs typeface="Arial"/>
                <a:sym typeface="Arial"/>
              </a:rPr>
              <a:t>प्रश्न ''अफ्रीकी महाद्वीप में जैव विविधता वैश्विक उबाल से अछूती नहीं रहेगी'' स्पष्ट करें</a:t>
            </a:r>
            <a:endParaRPr b="1" sz="2600">
              <a:solidFill>
                <a:srgbClr val="202124"/>
              </a:solidFill>
              <a:highlight>
                <a:srgbClr val="F8F9FA"/>
              </a:highlight>
              <a:latin typeface="Arial"/>
              <a:ea typeface="Arial"/>
              <a:cs typeface="Arial"/>
              <a:sym typeface="Arial"/>
            </a:endParaRPr>
          </a:p>
          <a:p>
            <a:pPr indent="0" lvl="0" marL="0" rtl="0" algn="l">
              <a:spcBef>
                <a:spcPts val="0"/>
              </a:spcBef>
              <a:spcAft>
                <a:spcPts val="0"/>
              </a:spcAft>
              <a:buNone/>
            </a:pPr>
            <a:r>
              <a:t/>
            </a:r>
            <a:endParaRPr b="1" sz="2900">
              <a:solidFill>
                <a:srgbClr val="000000"/>
              </a:solidFill>
            </a:endParaRPr>
          </a:p>
          <a:p>
            <a:pPr indent="0" lvl="0" marL="0" rtl="0" algn="l">
              <a:spcBef>
                <a:spcPts val="1200"/>
              </a:spcBef>
              <a:spcAft>
                <a:spcPts val="1200"/>
              </a:spcAft>
              <a:buNone/>
            </a:pPr>
            <a:r>
              <a:t/>
            </a:r>
            <a:endParaRPr b="1" sz="2900">
              <a:solidFill>
                <a:srgbClr val="000000"/>
              </a:solidFill>
            </a:endParaRPr>
          </a:p>
        </p:txBody>
      </p:sp>
      <p:sp>
        <p:nvSpPr>
          <p:cNvPr id="66" name="Google Shape;66;p14"/>
          <p:cNvSpPr txBox="1"/>
          <p:nvPr/>
        </p:nvSpPr>
        <p:spPr>
          <a:xfrm>
            <a:off x="895950" y="3873675"/>
            <a:ext cx="75894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FF0000"/>
                </a:solidFill>
                <a:highlight>
                  <a:srgbClr val="FFFF00"/>
                </a:highlight>
              </a:rPr>
              <a:t>send your answer - Saurabh pandey upsc telegram channel</a:t>
            </a:r>
            <a:endParaRPr sz="2900">
              <a:solidFill>
                <a:srgbClr val="FF0000"/>
              </a:solidFill>
              <a:highlight>
                <a:srgbClr val="FFFF00"/>
              </a:highlight>
              <a:latin typeface="Source Sans Pro"/>
              <a:ea typeface="Source Sans Pro"/>
              <a:cs typeface="Source Sans Pro"/>
              <a:sym typeface="Source Sans Pr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2" name="Google Shape;72;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3" name="Google Shape;73;p15"/>
          <p:cNvPicPr preferRelativeResize="0"/>
          <p:nvPr/>
        </p:nvPicPr>
        <p:blipFill>
          <a:blip r:embed="rId3">
            <a:alphaModFix/>
          </a:blip>
          <a:stretch>
            <a:fillRect/>
          </a:stretch>
        </p:blipFill>
        <p:spPr>
          <a:xfrm>
            <a:off x="2139380" y="0"/>
            <a:ext cx="4865239" cy="514349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idx="1" type="body"/>
          </p:nvPr>
        </p:nvSpPr>
        <p:spPr>
          <a:xfrm>
            <a:off x="131750" y="105400"/>
            <a:ext cx="8432700" cy="5038200"/>
          </a:xfrm>
          <a:prstGeom prst="rect">
            <a:avLst/>
          </a:prstGeom>
        </p:spPr>
        <p:txBody>
          <a:bodyPr anchorCtr="0" anchor="t" bIns="91425" lIns="91425" spcFirstLastPara="1" rIns="91425" wrap="square" tIns="91425">
            <a:noAutofit/>
          </a:bodyPr>
          <a:lstStyle/>
          <a:p>
            <a:pPr indent="-387350" lvl="0" marL="457200" rtl="0" algn="l">
              <a:spcBef>
                <a:spcPts val="0"/>
              </a:spcBef>
              <a:spcAft>
                <a:spcPts val="0"/>
              </a:spcAft>
              <a:buClr>
                <a:srgbClr val="000000"/>
              </a:buClr>
              <a:buSzPts val="2500"/>
              <a:buChar char="●"/>
            </a:pPr>
            <a:r>
              <a:rPr b="1" lang="en" sz="2500">
                <a:solidFill>
                  <a:srgbClr val="000000"/>
                </a:solidFill>
              </a:rPr>
              <a:t>In a study, scientists found stark differences between participants’ explicit statements and their implicit beliefs. </a:t>
            </a:r>
            <a:endParaRPr b="1" sz="2500">
              <a:solidFill>
                <a:srgbClr val="000000"/>
              </a:solidFill>
            </a:endParaRPr>
          </a:p>
          <a:p>
            <a:pPr indent="-387350" lvl="0" marL="457200" rtl="0" algn="l">
              <a:spcBef>
                <a:spcPts val="0"/>
              </a:spcBef>
              <a:spcAft>
                <a:spcPts val="0"/>
              </a:spcAft>
              <a:buClr>
                <a:srgbClr val="000000"/>
              </a:buClr>
              <a:buSzPts val="2500"/>
              <a:buChar char="●"/>
            </a:pPr>
            <a:r>
              <a:rPr b="1" lang="en" sz="2500">
                <a:solidFill>
                  <a:srgbClr val="000000"/>
                </a:solidFill>
              </a:rPr>
              <a:t>While everyone said they believed in the equality of all races, they also harboured implicit biases in favour of socially advantaged groups. </a:t>
            </a:r>
            <a:endParaRPr b="1" sz="2500">
              <a:solidFill>
                <a:srgbClr val="000000"/>
              </a:solidFill>
            </a:endParaRPr>
          </a:p>
          <a:p>
            <a:pPr indent="-387350" lvl="0" marL="457200" rtl="0" algn="l">
              <a:spcBef>
                <a:spcPts val="0"/>
              </a:spcBef>
              <a:spcAft>
                <a:spcPts val="0"/>
              </a:spcAft>
              <a:buClr>
                <a:srgbClr val="000000"/>
              </a:buClr>
              <a:buSzPts val="2500"/>
              <a:buChar char="●"/>
            </a:pPr>
            <a:r>
              <a:rPr b="1" lang="en" sz="2500">
                <a:solidFill>
                  <a:srgbClr val="000000"/>
                </a:solidFill>
              </a:rPr>
              <a:t>This bias was universal, irrespective of racial identity  Studies have found that the criteria our brains use to categorise others as ‘us’ or ‘them’ shift constantly  Bias doesn’t exist at birth.</a:t>
            </a:r>
            <a:endParaRPr b="1" sz="2500">
              <a:solidFill>
                <a:srgbClr val="000000"/>
              </a:solidFill>
            </a:endParaRPr>
          </a:p>
          <a:p>
            <a:pPr indent="-361950" lvl="0" marL="457200" rtl="0" algn="l">
              <a:spcBef>
                <a:spcPts val="0"/>
              </a:spcBef>
              <a:spcAft>
                <a:spcPts val="0"/>
              </a:spcAft>
              <a:buClr>
                <a:srgbClr val="000000"/>
              </a:buClr>
              <a:buSzPts val="2100"/>
              <a:buChar char="●"/>
            </a:pPr>
            <a:r>
              <a:t/>
            </a:r>
            <a:endParaRPr b="1" sz="2100">
              <a:solidFill>
                <a:srgbClr val="000000"/>
              </a:solidFill>
            </a:endParaRPr>
          </a:p>
        </p:txBody>
      </p:sp>
      <p:pic>
        <p:nvPicPr>
          <p:cNvPr id="79" name="Google Shape;79;p16"/>
          <p:cNvPicPr preferRelativeResize="0"/>
          <p:nvPr/>
        </p:nvPicPr>
        <p:blipFill>
          <a:blip r:embed="rId3">
            <a:alphaModFix/>
          </a:blip>
          <a:stretch>
            <a:fillRect/>
          </a:stretch>
        </p:blipFill>
        <p:spPr>
          <a:xfrm>
            <a:off x="8564325" y="171325"/>
            <a:ext cx="474300" cy="4743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idx="1" type="body"/>
          </p:nvPr>
        </p:nvSpPr>
        <p:spPr>
          <a:xfrm>
            <a:off x="311700" y="329400"/>
            <a:ext cx="8832300" cy="3359700"/>
          </a:xfrm>
          <a:prstGeom prst="rect">
            <a:avLst/>
          </a:prstGeom>
        </p:spPr>
        <p:txBody>
          <a:bodyPr anchorCtr="0" anchor="t" bIns="91425" lIns="91425" spcFirstLastPara="1" rIns="91425" wrap="square" tIns="91425">
            <a:normAutofit/>
          </a:bodyPr>
          <a:lstStyle/>
          <a:p>
            <a:pPr indent="-387350" lvl="0" marL="457200" rtl="0" algn="l">
              <a:spcBef>
                <a:spcPts val="0"/>
              </a:spcBef>
              <a:spcAft>
                <a:spcPts val="0"/>
              </a:spcAft>
              <a:buClr>
                <a:srgbClr val="000000"/>
              </a:buClr>
              <a:buSzPts val="2500"/>
              <a:buChar char="●"/>
            </a:pPr>
            <a:r>
              <a:rPr b="1" lang="en" sz="2500">
                <a:solidFill>
                  <a:srgbClr val="000000"/>
                </a:solidFill>
              </a:rPr>
              <a:t> It is a learned response built on cultural associations together with the brain’s biology. </a:t>
            </a:r>
            <a:endParaRPr b="1" sz="2500">
              <a:solidFill>
                <a:srgbClr val="000000"/>
              </a:solidFill>
            </a:endParaRPr>
          </a:p>
          <a:p>
            <a:pPr indent="-387350" lvl="0" marL="457200" rtl="0" algn="l">
              <a:spcBef>
                <a:spcPts val="0"/>
              </a:spcBef>
              <a:spcAft>
                <a:spcPts val="0"/>
              </a:spcAft>
              <a:buClr>
                <a:srgbClr val="000000"/>
              </a:buClr>
              <a:buSzPts val="2500"/>
              <a:buChar char="●"/>
            </a:pPr>
            <a:r>
              <a:rPr b="1" lang="en" sz="2500">
                <a:solidFill>
                  <a:srgbClr val="000000"/>
                </a:solidFill>
              </a:rPr>
              <a:t>Factors that lead to hostility include associating an out-group with a threat. </a:t>
            </a:r>
            <a:endParaRPr b="1" sz="2500">
              <a:solidFill>
                <a:srgbClr val="000000"/>
              </a:solidFill>
            </a:endParaRPr>
          </a:p>
          <a:p>
            <a:pPr indent="-387350" lvl="0" marL="457200" rtl="0" algn="l">
              <a:spcBef>
                <a:spcPts val="0"/>
              </a:spcBef>
              <a:spcAft>
                <a:spcPts val="0"/>
              </a:spcAft>
              <a:buClr>
                <a:srgbClr val="000000"/>
              </a:buClr>
              <a:buSzPts val="2500"/>
              <a:buChar char="●"/>
            </a:pPr>
            <a:r>
              <a:rPr b="1" lang="en" sz="2500">
                <a:solidFill>
                  <a:srgbClr val="000000"/>
                </a:solidFill>
              </a:rPr>
              <a:t>Uncertain circumstances can also heighten mistrust towards the outgroup</a:t>
            </a:r>
            <a:endParaRPr sz="2200">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0" name="Google Shape;90;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1" name="Google Shape;91;p18"/>
          <p:cNvPicPr preferRelativeResize="0"/>
          <p:nvPr/>
        </p:nvPicPr>
        <p:blipFill>
          <a:blip r:embed="rId3">
            <a:alphaModFix/>
          </a:blip>
          <a:stretch>
            <a:fillRect/>
          </a:stretch>
        </p:blipFill>
        <p:spPr>
          <a:xfrm>
            <a:off x="2791175" y="0"/>
            <a:ext cx="3561651" cy="51435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9"/>
          <p:cNvSpPr txBox="1"/>
          <p:nvPr>
            <p:ph idx="1" type="body"/>
          </p:nvPr>
        </p:nvSpPr>
        <p:spPr>
          <a:xfrm>
            <a:off x="311700" y="237175"/>
            <a:ext cx="8520600" cy="4331700"/>
          </a:xfrm>
          <a:prstGeom prst="rect">
            <a:avLst/>
          </a:prstGeom>
        </p:spPr>
        <p:txBody>
          <a:bodyPr anchorCtr="0" anchor="t" bIns="91425" lIns="91425" spcFirstLastPara="1" rIns="91425" wrap="square" tIns="91425">
            <a:normAutofit/>
          </a:bodyPr>
          <a:lstStyle/>
          <a:p>
            <a:pPr indent="-387350" lvl="0" marL="457200" rtl="0" algn="l">
              <a:spcBef>
                <a:spcPts val="0"/>
              </a:spcBef>
              <a:spcAft>
                <a:spcPts val="0"/>
              </a:spcAft>
              <a:buClr>
                <a:srgbClr val="000000"/>
              </a:buClr>
              <a:buSzPts val="2500"/>
              <a:buChar char="●"/>
            </a:pPr>
            <a:r>
              <a:rPr b="1" lang="en" sz="2500">
                <a:solidFill>
                  <a:srgbClr val="000000"/>
                </a:solidFill>
              </a:rPr>
              <a:t>Catatumbo lightning is a mesmerising natural phenomenon that occurs over the Catatumbo River in Venezuela, where lightning strikes almost continuously. </a:t>
            </a:r>
            <a:endParaRPr b="1" sz="2500">
              <a:solidFill>
                <a:srgbClr val="000000"/>
              </a:solidFill>
            </a:endParaRPr>
          </a:p>
          <a:p>
            <a:pPr indent="-387350" lvl="0" marL="457200" rtl="0" algn="l">
              <a:spcBef>
                <a:spcPts val="0"/>
              </a:spcBef>
              <a:spcAft>
                <a:spcPts val="0"/>
              </a:spcAft>
              <a:buClr>
                <a:srgbClr val="000000"/>
              </a:buClr>
              <a:buSzPts val="2500"/>
              <a:buChar char="●"/>
            </a:pPr>
            <a:r>
              <a:rPr b="1" lang="en" sz="2500">
                <a:solidFill>
                  <a:srgbClr val="000000"/>
                </a:solidFill>
              </a:rPr>
              <a:t>This phenomenon primarily happens at the mouth of the Catatumbo River, where it meets Lake Maracaibo, the largest lake in Venezuela. </a:t>
            </a:r>
            <a:endParaRPr b="1" sz="2500">
              <a:solidFill>
                <a:srgbClr val="000000"/>
              </a:solidFill>
            </a:endParaRPr>
          </a:p>
          <a:p>
            <a:pPr indent="-342900" lvl="0" marL="457200" rtl="0" algn="l">
              <a:spcBef>
                <a:spcPts val="0"/>
              </a:spcBef>
              <a:spcAft>
                <a:spcPts val="0"/>
              </a:spcAft>
              <a:buSzPts val="1800"/>
              <a:buChar char="●"/>
            </a:pPr>
            <a:r>
              <a:rPr b="1" lang="en" sz="2500">
                <a:solidFill>
                  <a:srgbClr val="000000"/>
                </a:solidFill>
              </a:rPr>
              <a:t>A convergence of several factors give rise to the unique conditions required for Catatumbo lightning.</a:t>
            </a:r>
            <a:r>
              <a:rPr b="1" lang="en" sz="2100"/>
              <a:t> </a:t>
            </a:r>
            <a:endParaRPr b="1" sz="2100"/>
          </a:p>
          <a:p>
            <a:pPr indent="0" lvl="0" marL="0" rtl="0" algn="l">
              <a:spcBef>
                <a:spcPts val="1200"/>
              </a:spcBef>
              <a:spcAft>
                <a:spcPts val="1200"/>
              </a:spcAft>
              <a:buNone/>
            </a:pPr>
            <a:r>
              <a:t/>
            </a:r>
            <a:endParaRPr/>
          </a:p>
        </p:txBody>
      </p:sp>
      <p:pic>
        <p:nvPicPr>
          <p:cNvPr id="97" name="Google Shape;97;p19"/>
          <p:cNvPicPr preferRelativeResize="0"/>
          <p:nvPr/>
        </p:nvPicPr>
        <p:blipFill>
          <a:blip r:embed="rId3">
            <a:alphaModFix/>
          </a:blip>
          <a:stretch>
            <a:fillRect/>
          </a:stretch>
        </p:blipFill>
        <p:spPr>
          <a:xfrm>
            <a:off x="8446575" y="0"/>
            <a:ext cx="619250" cy="6192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0"/>
          <p:cNvSpPr txBox="1"/>
          <p:nvPr>
            <p:ph idx="1" type="body"/>
          </p:nvPr>
        </p:nvSpPr>
        <p:spPr>
          <a:xfrm>
            <a:off x="553375" y="158100"/>
            <a:ext cx="7984500" cy="4985400"/>
          </a:xfrm>
          <a:prstGeom prst="rect">
            <a:avLst/>
          </a:prstGeom>
        </p:spPr>
        <p:txBody>
          <a:bodyPr anchorCtr="0" anchor="t" bIns="91425" lIns="91425" spcFirstLastPara="1" rIns="91425" wrap="square" tIns="91425">
            <a:normAutofit fontScale="55000" lnSpcReduction="20000"/>
          </a:bodyPr>
          <a:lstStyle/>
          <a:p>
            <a:pPr indent="-365982" lvl="0" marL="457200" rtl="0" algn="l">
              <a:lnSpc>
                <a:spcPct val="150000"/>
              </a:lnSpc>
              <a:spcBef>
                <a:spcPts val="0"/>
              </a:spcBef>
              <a:spcAft>
                <a:spcPts val="0"/>
              </a:spcAft>
              <a:buClr>
                <a:srgbClr val="000000"/>
              </a:buClr>
              <a:buSzPct val="100000"/>
              <a:buChar char="●"/>
            </a:pPr>
            <a:r>
              <a:rPr b="1" lang="en" sz="3933">
                <a:solidFill>
                  <a:srgbClr val="000000"/>
                </a:solidFill>
              </a:rPr>
              <a:t>Warm, moist air from the Caribbean Sea is pushed towards the Andes mountains, where it collides with cooler air descending from the peaks. </a:t>
            </a:r>
            <a:endParaRPr b="1" sz="3933">
              <a:solidFill>
                <a:srgbClr val="000000"/>
              </a:solidFill>
            </a:endParaRPr>
          </a:p>
          <a:p>
            <a:pPr indent="-365982" lvl="0" marL="457200" rtl="0" algn="l">
              <a:lnSpc>
                <a:spcPct val="150000"/>
              </a:lnSpc>
              <a:spcBef>
                <a:spcPts val="0"/>
              </a:spcBef>
              <a:spcAft>
                <a:spcPts val="0"/>
              </a:spcAft>
              <a:buClr>
                <a:srgbClr val="000000"/>
              </a:buClr>
              <a:buSzPct val="100000"/>
              <a:buChar char="●"/>
            </a:pPr>
            <a:r>
              <a:rPr b="1" lang="en" sz="3933">
                <a:solidFill>
                  <a:srgbClr val="000000"/>
                </a:solidFill>
              </a:rPr>
              <a:t>This collision creates a perfect storm of sorts, as the warmer air is forced to rise rapidly by the shape of the local landscape. </a:t>
            </a:r>
            <a:endParaRPr b="1" sz="3933">
              <a:solidFill>
                <a:srgbClr val="000000"/>
              </a:solidFill>
            </a:endParaRPr>
          </a:p>
          <a:p>
            <a:pPr indent="-365982" lvl="0" marL="457200" rtl="0" algn="l">
              <a:lnSpc>
                <a:spcPct val="150000"/>
              </a:lnSpc>
              <a:spcBef>
                <a:spcPts val="0"/>
              </a:spcBef>
              <a:spcAft>
                <a:spcPts val="0"/>
              </a:spcAft>
              <a:buClr>
                <a:srgbClr val="000000"/>
              </a:buClr>
              <a:buSzPct val="100000"/>
              <a:buChar char="●"/>
            </a:pPr>
            <a:r>
              <a:rPr b="1" lang="en" sz="3933">
                <a:solidFill>
                  <a:srgbClr val="000000"/>
                </a:solidFill>
              </a:rPr>
              <a:t>And as it does, it cools and condenses, forming towering cumulonimbus clouds. Meanwhile, the combination of strong winds and temperature differentials generates electrical charges within these clouds. </a:t>
            </a:r>
            <a:endParaRPr b="1" sz="3933">
              <a:solidFill>
                <a:srgbClr val="000000"/>
              </a:solidFill>
            </a:endParaRPr>
          </a:p>
          <a:p>
            <a:pPr indent="0" lvl="0" marL="0" rtl="0" algn="l">
              <a:spcBef>
                <a:spcPts val="1200"/>
              </a:spcBef>
              <a:spcAft>
                <a:spcPts val="1200"/>
              </a:spcAft>
              <a:buNone/>
            </a:pPr>
            <a:r>
              <a:t/>
            </a:r>
            <a:endParaRPr/>
          </a:p>
        </p:txBody>
      </p:sp>
      <p:pic>
        <p:nvPicPr>
          <p:cNvPr id="103" name="Google Shape;103;p20"/>
          <p:cNvPicPr preferRelativeResize="0"/>
          <p:nvPr/>
        </p:nvPicPr>
        <p:blipFill>
          <a:blip r:embed="rId3">
            <a:alphaModFix/>
          </a:blip>
          <a:stretch>
            <a:fillRect/>
          </a:stretch>
        </p:blipFill>
        <p:spPr>
          <a:xfrm>
            <a:off x="8537875" y="0"/>
            <a:ext cx="500724" cy="5007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1"/>
          <p:cNvSpPr txBox="1"/>
          <p:nvPr>
            <p:ph idx="1" type="body"/>
          </p:nvPr>
        </p:nvSpPr>
        <p:spPr>
          <a:xfrm>
            <a:off x="311700" y="764200"/>
            <a:ext cx="8520600" cy="3804600"/>
          </a:xfrm>
          <a:prstGeom prst="rect">
            <a:avLst/>
          </a:prstGeom>
        </p:spPr>
        <p:txBody>
          <a:bodyPr anchorCtr="0" anchor="t" bIns="91425" lIns="91425" spcFirstLastPara="1" rIns="91425" wrap="square" tIns="91425">
            <a:normAutofit/>
          </a:bodyPr>
          <a:lstStyle/>
          <a:p>
            <a:pPr indent="-387350" lvl="0" marL="457200" rtl="0" algn="l">
              <a:spcBef>
                <a:spcPts val="0"/>
              </a:spcBef>
              <a:spcAft>
                <a:spcPts val="0"/>
              </a:spcAft>
              <a:buClr>
                <a:schemeClr val="dk2"/>
              </a:buClr>
              <a:buSzPts val="2500"/>
              <a:buChar char="●"/>
            </a:pPr>
            <a:r>
              <a:rPr b="1" lang="en" sz="2500">
                <a:solidFill>
                  <a:schemeClr val="dk2"/>
                </a:solidFill>
              </a:rPr>
              <a:t>The cumulonimbus clouds — sometimes reaching heights of more than 5 km — load up on static electricity.</a:t>
            </a:r>
            <a:endParaRPr b="1" sz="2500">
              <a:solidFill>
                <a:schemeClr val="dk2"/>
              </a:solidFill>
            </a:endParaRPr>
          </a:p>
          <a:p>
            <a:pPr indent="-387350" lvl="0" marL="457200" rtl="0" algn="l">
              <a:spcBef>
                <a:spcPts val="0"/>
              </a:spcBef>
              <a:spcAft>
                <a:spcPts val="0"/>
              </a:spcAft>
              <a:buClr>
                <a:schemeClr val="dk2"/>
              </a:buClr>
              <a:buSzPts val="2500"/>
              <a:buChar char="●"/>
            </a:pPr>
            <a:r>
              <a:rPr b="1" lang="en" sz="2500">
                <a:solidFill>
                  <a:schemeClr val="dk2"/>
                </a:solidFill>
              </a:rPr>
              <a:t> When the electrical potential within the clouds becomes too great, it discharges in the form of lightning</a:t>
            </a:r>
            <a:endParaRPr b="1" sz="2500">
              <a:solidFill>
                <a:schemeClr val="dk2"/>
              </a:solidFill>
            </a:endParaRPr>
          </a:p>
          <a:p>
            <a:pPr indent="0" lvl="0" marL="0" rtl="0" algn="l">
              <a:spcBef>
                <a:spcPts val="1200"/>
              </a:spcBef>
              <a:spcAft>
                <a:spcPts val="1200"/>
              </a:spcAft>
              <a:buNone/>
            </a:pPr>
            <a:r>
              <a:t/>
            </a:r>
            <a:endParaRPr/>
          </a:p>
        </p:txBody>
      </p:sp>
      <p:pic>
        <p:nvPicPr>
          <p:cNvPr id="109" name="Google Shape;109;p21"/>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2"/>
          <p:cNvSpPr txBox="1"/>
          <p:nvPr>
            <p:ph idx="1" type="body"/>
          </p:nvPr>
        </p:nvSpPr>
        <p:spPr>
          <a:xfrm>
            <a:off x="311700" y="764200"/>
            <a:ext cx="8520600" cy="38046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115" name="Google Shape;115;p22"/>
          <p:cNvPicPr preferRelativeResize="0"/>
          <p:nvPr/>
        </p:nvPicPr>
        <p:blipFill>
          <a:blip r:embed="rId3">
            <a:alphaModFix/>
          </a:blip>
          <a:stretch>
            <a:fillRect/>
          </a:stretch>
        </p:blipFill>
        <p:spPr>
          <a:xfrm>
            <a:off x="8408625" y="93825"/>
            <a:ext cx="604500" cy="604500"/>
          </a:xfrm>
          <a:prstGeom prst="rect">
            <a:avLst/>
          </a:prstGeom>
          <a:noFill/>
          <a:ln>
            <a:noFill/>
          </a:ln>
        </p:spPr>
      </p:pic>
      <p:pic>
        <p:nvPicPr>
          <p:cNvPr id="116" name="Google Shape;116;p22"/>
          <p:cNvPicPr preferRelativeResize="0"/>
          <p:nvPr/>
        </p:nvPicPr>
        <p:blipFill>
          <a:blip r:embed="rId4">
            <a:alphaModFix/>
          </a:blip>
          <a:stretch>
            <a:fillRect/>
          </a:stretch>
        </p:blipFill>
        <p:spPr>
          <a:xfrm>
            <a:off x="1569967" y="0"/>
            <a:ext cx="6004068" cy="51435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3"/>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2" name="Google Shape;122;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3" name="Google Shape;123;p23"/>
          <p:cNvPicPr preferRelativeResize="0"/>
          <p:nvPr/>
        </p:nvPicPr>
        <p:blipFill rotWithShape="1">
          <a:blip r:embed="rId3">
            <a:alphaModFix/>
          </a:blip>
          <a:srcRect b="5473" l="0" r="0" t="0"/>
          <a:stretch/>
        </p:blipFill>
        <p:spPr>
          <a:xfrm>
            <a:off x="2140075" y="136700"/>
            <a:ext cx="4863850" cy="50067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4"/>
          <p:cNvSpPr txBox="1"/>
          <p:nvPr>
            <p:ph idx="1" type="body"/>
          </p:nvPr>
        </p:nvSpPr>
        <p:spPr>
          <a:xfrm>
            <a:off x="311700" y="93825"/>
            <a:ext cx="8097000" cy="5439900"/>
          </a:xfrm>
          <a:prstGeom prst="rect">
            <a:avLst/>
          </a:prstGeom>
        </p:spPr>
        <p:txBody>
          <a:bodyPr anchorCtr="0" anchor="t" bIns="91425" lIns="91425" spcFirstLastPara="1" rIns="91425" wrap="square" tIns="91425">
            <a:normAutofit lnSpcReduction="10000"/>
          </a:bodyPr>
          <a:lstStyle/>
          <a:p>
            <a:pPr indent="-387350" lvl="0" marL="457200" rtl="0" algn="l">
              <a:lnSpc>
                <a:spcPct val="150000"/>
              </a:lnSpc>
              <a:spcBef>
                <a:spcPts val="0"/>
              </a:spcBef>
              <a:spcAft>
                <a:spcPts val="0"/>
              </a:spcAft>
              <a:buClr>
                <a:schemeClr val="dk2"/>
              </a:buClr>
              <a:buSzPts val="2500"/>
              <a:buChar char="●"/>
            </a:pPr>
            <a:r>
              <a:rPr b="1" lang="en" sz="2500">
                <a:solidFill>
                  <a:schemeClr val="dk2"/>
                </a:solidFill>
              </a:rPr>
              <a:t>An aerial view of hippopotamuses stuck in a dry channel in the Okavango Delta, Botswana. </a:t>
            </a:r>
            <a:endParaRPr b="1" sz="2500">
              <a:solidFill>
                <a:schemeClr val="dk2"/>
              </a:solidFill>
            </a:endParaRPr>
          </a:p>
          <a:p>
            <a:pPr indent="-387350" lvl="0" marL="457200" rtl="0" algn="l">
              <a:lnSpc>
                <a:spcPct val="150000"/>
              </a:lnSpc>
              <a:spcBef>
                <a:spcPts val="0"/>
              </a:spcBef>
              <a:spcAft>
                <a:spcPts val="0"/>
              </a:spcAft>
              <a:buClr>
                <a:schemeClr val="dk2"/>
              </a:buClr>
              <a:buSzPts val="2500"/>
              <a:buChar char="●"/>
            </a:pPr>
            <a:r>
              <a:rPr b="1" lang="en" sz="2500">
                <a:solidFill>
                  <a:schemeClr val="dk2"/>
                </a:solidFill>
              </a:rPr>
              <a:t>A drought across southern Africa has been driven mostly by the El Nino weather pattern, not climate change, scientists have said. </a:t>
            </a:r>
            <a:endParaRPr b="1" sz="2500">
              <a:solidFill>
                <a:schemeClr val="dk2"/>
              </a:solidFill>
            </a:endParaRPr>
          </a:p>
          <a:p>
            <a:pPr indent="-387350" lvl="0" marL="457200" rtl="0" algn="l">
              <a:lnSpc>
                <a:spcPct val="150000"/>
              </a:lnSpc>
              <a:spcBef>
                <a:spcPts val="0"/>
              </a:spcBef>
              <a:spcAft>
                <a:spcPts val="0"/>
              </a:spcAft>
              <a:buClr>
                <a:schemeClr val="dk2"/>
              </a:buClr>
              <a:buSzPts val="2500"/>
              <a:buChar char="●"/>
            </a:pPr>
            <a:r>
              <a:rPr b="1" lang="en" sz="2500">
                <a:solidFill>
                  <a:schemeClr val="dk2"/>
                </a:solidFill>
              </a:rPr>
              <a:t>Zambia, Zimbabwe and Malawi have declared a national disaster over the severe dry spell that started in January and has devastated the agricultural sector, decimating crops and pastures</a:t>
            </a:r>
            <a:endParaRPr b="1" sz="2500">
              <a:solidFill>
                <a:schemeClr val="dk2"/>
              </a:solidFill>
            </a:endParaRPr>
          </a:p>
          <a:p>
            <a:pPr indent="0" lvl="0" marL="0" rtl="0" algn="l">
              <a:spcBef>
                <a:spcPts val="1200"/>
              </a:spcBef>
              <a:spcAft>
                <a:spcPts val="1200"/>
              </a:spcAft>
              <a:buNone/>
            </a:pPr>
            <a:r>
              <a:t/>
            </a:r>
            <a:endParaRPr/>
          </a:p>
        </p:txBody>
      </p:sp>
      <p:pic>
        <p:nvPicPr>
          <p:cNvPr id="129" name="Google Shape;129;p24"/>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5"/>
          <p:cNvSpPr txBox="1"/>
          <p:nvPr>
            <p:ph idx="1" type="body"/>
          </p:nvPr>
        </p:nvSpPr>
        <p:spPr>
          <a:xfrm>
            <a:off x="311700" y="764200"/>
            <a:ext cx="8520600" cy="38046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135" name="Google Shape;135;p25"/>
          <p:cNvPicPr preferRelativeResize="0"/>
          <p:nvPr/>
        </p:nvPicPr>
        <p:blipFill>
          <a:blip r:embed="rId3">
            <a:alphaModFix/>
          </a:blip>
          <a:stretch>
            <a:fillRect/>
          </a:stretch>
        </p:blipFill>
        <p:spPr>
          <a:xfrm>
            <a:off x="8408625" y="93825"/>
            <a:ext cx="604500" cy="604500"/>
          </a:xfrm>
          <a:prstGeom prst="rect">
            <a:avLst/>
          </a:prstGeom>
          <a:noFill/>
          <a:ln>
            <a:noFill/>
          </a:ln>
        </p:spPr>
      </p:pic>
      <p:pic>
        <p:nvPicPr>
          <p:cNvPr id="136" name="Google Shape;136;p25"/>
          <p:cNvPicPr preferRelativeResize="0"/>
          <p:nvPr/>
        </p:nvPicPr>
        <p:blipFill>
          <a:blip r:embed="rId4">
            <a:alphaModFix/>
          </a:blip>
          <a:stretch>
            <a:fillRect/>
          </a:stretch>
        </p:blipFill>
        <p:spPr>
          <a:xfrm>
            <a:off x="1975385" y="0"/>
            <a:ext cx="5193229" cy="51434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6"/>
          <p:cNvSpPr txBox="1"/>
          <p:nvPr>
            <p:ph idx="1" type="body"/>
          </p:nvPr>
        </p:nvSpPr>
        <p:spPr>
          <a:xfrm>
            <a:off x="311700" y="355750"/>
            <a:ext cx="8252700" cy="4861800"/>
          </a:xfrm>
          <a:prstGeom prst="rect">
            <a:avLst/>
          </a:prstGeom>
        </p:spPr>
        <p:txBody>
          <a:bodyPr anchorCtr="0" anchor="t" bIns="91425" lIns="91425" spcFirstLastPara="1" rIns="91425" wrap="square" tIns="91425">
            <a:normAutofit lnSpcReduction="10000"/>
          </a:bodyPr>
          <a:lstStyle/>
          <a:p>
            <a:pPr indent="-387350" lvl="0" marL="457200" rtl="0" algn="l">
              <a:spcBef>
                <a:spcPts val="0"/>
              </a:spcBef>
              <a:spcAft>
                <a:spcPts val="0"/>
              </a:spcAft>
              <a:buClr>
                <a:schemeClr val="dk2"/>
              </a:buClr>
              <a:buSzPts val="2500"/>
              <a:buChar char="●"/>
            </a:pPr>
            <a:r>
              <a:rPr b="1" lang="en" sz="2500">
                <a:solidFill>
                  <a:schemeClr val="dk2"/>
                </a:solidFill>
              </a:rPr>
              <a:t>Article 46 provides for the promotion of educational and economic interests of the weaker section of the people and, in particular, of the Scheduled Castes and the Scheduled Tribes.</a:t>
            </a:r>
            <a:endParaRPr b="1" sz="2500">
              <a:solidFill>
                <a:schemeClr val="dk2"/>
              </a:solidFill>
            </a:endParaRPr>
          </a:p>
          <a:p>
            <a:pPr indent="-387350" lvl="0" marL="457200" rtl="0" algn="l">
              <a:spcBef>
                <a:spcPts val="0"/>
              </a:spcBef>
              <a:spcAft>
                <a:spcPts val="0"/>
              </a:spcAft>
              <a:buClr>
                <a:schemeClr val="dk2"/>
              </a:buClr>
              <a:buSzPts val="2500"/>
              <a:buChar char="●"/>
            </a:pPr>
            <a:r>
              <a:rPr b="1" lang="en" sz="2500">
                <a:solidFill>
                  <a:schemeClr val="dk2"/>
                </a:solidFill>
              </a:rPr>
              <a:t>In S. Subramaniam Balaji v. Government of Tamil Nadu &amp; Ors. (2013), the Supreme Court had bemoaned the absence of a law to govern the contents of the election manifesto and directed the Election Commission of India (ECI) to frame guidelines in consultation with all recognised political parties.</a:t>
            </a:r>
            <a:endParaRPr b="1" sz="2500">
              <a:solidFill>
                <a:schemeClr val="dk2"/>
              </a:solidFill>
            </a:endParaRPr>
          </a:p>
          <a:p>
            <a:pPr indent="0" lvl="0" marL="0" rtl="0" algn="l">
              <a:spcBef>
                <a:spcPts val="1200"/>
              </a:spcBef>
              <a:spcAft>
                <a:spcPts val="1200"/>
              </a:spcAft>
              <a:buNone/>
            </a:pPr>
            <a:r>
              <a:t/>
            </a:r>
            <a:endParaRPr/>
          </a:p>
        </p:txBody>
      </p:sp>
      <p:pic>
        <p:nvPicPr>
          <p:cNvPr id="142" name="Google Shape;142;p26"/>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7"/>
          <p:cNvSpPr txBox="1"/>
          <p:nvPr>
            <p:ph idx="1" type="body"/>
          </p:nvPr>
        </p:nvSpPr>
        <p:spPr>
          <a:xfrm>
            <a:off x="0" y="93825"/>
            <a:ext cx="8408700" cy="5334600"/>
          </a:xfrm>
          <a:prstGeom prst="rect">
            <a:avLst/>
          </a:prstGeom>
        </p:spPr>
        <p:txBody>
          <a:bodyPr anchorCtr="0" anchor="t" bIns="91425" lIns="91425" spcFirstLastPara="1" rIns="91425" wrap="square" tIns="91425">
            <a:normAutofit fontScale="85000"/>
          </a:bodyPr>
          <a:lstStyle/>
          <a:p>
            <a:pPr indent="-358577" lvl="0" marL="457200" rtl="0" algn="l">
              <a:lnSpc>
                <a:spcPct val="150000"/>
              </a:lnSpc>
              <a:spcBef>
                <a:spcPts val="0"/>
              </a:spcBef>
              <a:spcAft>
                <a:spcPts val="0"/>
              </a:spcAft>
              <a:buClr>
                <a:srgbClr val="000000"/>
              </a:buClr>
              <a:buSzPct val="100000"/>
              <a:buChar char="●"/>
            </a:pPr>
            <a:r>
              <a:rPr b="1" lang="en" sz="2408">
                <a:solidFill>
                  <a:srgbClr val="000000"/>
                </a:solidFill>
              </a:rPr>
              <a:t>The ECI held a meeting on August 12, 2013, with various political parties on the formulation of guidelines on election manifestos. </a:t>
            </a:r>
            <a:endParaRPr b="1" sz="2408">
              <a:solidFill>
                <a:srgbClr val="000000"/>
              </a:solidFill>
            </a:endParaRPr>
          </a:p>
          <a:p>
            <a:pPr indent="-358577" lvl="0" marL="457200" rtl="0" algn="l">
              <a:lnSpc>
                <a:spcPct val="150000"/>
              </a:lnSpc>
              <a:spcBef>
                <a:spcPts val="0"/>
              </a:spcBef>
              <a:spcAft>
                <a:spcPts val="0"/>
              </a:spcAft>
              <a:buClr>
                <a:srgbClr val="000000"/>
              </a:buClr>
              <a:buSzPct val="100000"/>
              <a:buChar char="●"/>
            </a:pPr>
            <a:r>
              <a:rPr b="1" lang="en" sz="2408">
                <a:solidFill>
                  <a:srgbClr val="000000"/>
                </a:solidFill>
              </a:rPr>
              <a:t>It then issued ‘Instructions to political parties on manifestos’ on April 24, 2015, outlining ‘Guidelines on election manifestos’, which says: “Although, the law is obvious that the promises in the election manifesto cannot be construed as ‘corrupt practice’ under Section 123 of the RP (Representation of the People) Act, the reality cannot be ruled out that distribution of freebies of any kind, undoubtedly, influences all people. </a:t>
            </a:r>
            <a:endParaRPr b="1" sz="2408">
              <a:solidFill>
                <a:srgbClr val="000000"/>
              </a:solidFill>
            </a:endParaRPr>
          </a:p>
          <a:p>
            <a:pPr indent="-358577" lvl="0" marL="457200" rtl="0" algn="l">
              <a:lnSpc>
                <a:spcPct val="150000"/>
              </a:lnSpc>
              <a:spcBef>
                <a:spcPts val="0"/>
              </a:spcBef>
              <a:spcAft>
                <a:spcPts val="0"/>
              </a:spcAft>
              <a:buClr>
                <a:srgbClr val="000000"/>
              </a:buClr>
              <a:buSzPct val="100000"/>
              <a:buChar char="●"/>
            </a:pPr>
            <a:r>
              <a:rPr b="1" lang="en" sz="2408">
                <a:solidFill>
                  <a:srgbClr val="000000"/>
                </a:solidFill>
              </a:rPr>
              <a:t>It states the root of free and fair elections to a large degree”. </a:t>
            </a:r>
            <a:endParaRPr b="1" sz="2408">
              <a:solidFill>
                <a:srgbClr val="000000"/>
              </a:solidFill>
            </a:endParaRPr>
          </a:p>
          <a:p>
            <a:pPr indent="0" lvl="0" marL="0" rtl="0" algn="l">
              <a:spcBef>
                <a:spcPts val="1200"/>
              </a:spcBef>
              <a:spcAft>
                <a:spcPts val="1200"/>
              </a:spcAft>
              <a:buNone/>
            </a:pPr>
            <a:r>
              <a:t/>
            </a:r>
            <a:endParaRPr/>
          </a:p>
        </p:txBody>
      </p:sp>
      <p:pic>
        <p:nvPicPr>
          <p:cNvPr id="148" name="Google Shape;148;p27"/>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8"/>
          <p:cNvSpPr txBox="1"/>
          <p:nvPr>
            <p:ph idx="1" type="body"/>
          </p:nvPr>
        </p:nvSpPr>
        <p:spPr>
          <a:xfrm>
            <a:off x="311700" y="764200"/>
            <a:ext cx="8520600" cy="3804600"/>
          </a:xfrm>
          <a:prstGeom prst="rect">
            <a:avLst/>
          </a:prstGeom>
        </p:spPr>
        <p:txBody>
          <a:bodyPr anchorCtr="0" anchor="t" bIns="91425" lIns="91425" spcFirstLastPara="1" rIns="91425" wrap="square" tIns="91425">
            <a:normAutofit/>
          </a:bodyPr>
          <a:lstStyle/>
          <a:p>
            <a:pPr indent="-387350" lvl="0" marL="457200" rtl="0" algn="l">
              <a:spcBef>
                <a:spcPts val="0"/>
              </a:spcBef>
              <a:spcAft>
                <a:spcPts val="0"/>
              </a:spcAft>
              <a:buClr>
                <a:srgbClr val="000000"/>
              </a:buClr>
              <a:buSzPts val="2500"/>
              <a:buChar char="●"/>
            </a:pPr>
            <a:r>
              <a:rPr b="1" lang="en" sz="2500">
                <a:solidFill>
                  <a:srgbClr val="000000"/>
                </a:solidFill>
              </a:rPr>
              <a:t>The Model Code of Conduct (MCC) issued by the ECI on March 16, 2024, expressly provides under the heading ‘General Conduct’ that “no party or candidate shall include in any activity which may aggravate existing differences or create mutual hatred or cause tension between different castes and communities, religious or linguistic”</a:t>
            </a:r>
            <a:endParaRPr b="1" sz="2500">
              <a:solidFill>
                <a:srgbClr val="000000"/>
              </a:solidFill>
            </a:endParaRPr>
          </a:p>
        </p:txBody>
      </p:sp>
      <p:pic>
        <p:nvPicPr>
          <p:cNvPr id="154" name="Google Shape;154;p28"/>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9"/>
          <p:cNvSpPr txBox="1"/>
          <p:nvPr>
            <p:ph idx="1" type="body"/>
          </p:nvPr>
        </p:nvSpPr>
        <p:spPr>
          <a:xfrm>
            <a:off x="311700" y="93825"/>
            <a:ext cx="8410800" cy="4952400"/>
          </a:xfrm>
          <a:prstGeom prst="rect">
            <a:avLst/>
          </a:prstGeom>
        </p:spPr>
        <p:txBody>
          <a:bodyPr anchorCtr="0" anchor="t" bIns="91425" lIns="91425" spcFirstLastPara="1" rIns="91425" wrap="square" tIns="91425">
            <a:noAutofit/>
          </a:bodyPr>
          <a:lstStyle/>
          <a:p>
            <a:pPr indent="-374650" lvl="0" marL="457200" rtl="0" algn="l">
              <a:spcBef>
                <a:spcPts val="0"/>
              </a:spcBef>
              <a:spcAft>
                <a:spcPts val="0"/>
              </a:spcAft>
              <a:buClr>
                <a:srgbClr val="000000"/>
              </a:buClr>
              <a:buSzPts val="2300"/>
              <a:buChar char="●"/>
            </a:pPr>
            <a:r>
              <a:rPr b="1" lang="en" sz="2300">
                <a:solidFill>
                  <a:srgbClr val="000000"/>
                </a:solidFill>
              </a:rPr>
              <a:t> It also says “criticism of other political parties, when made, shall be conned to their policies and programme, past record and work. </a:t>
            </a:r>
            <a:endParaRPr b="1" sz="2300">
              <a:solidFill>
                <a:srgbClr val="000000"/>
              </a:solidFill>
            </a:endParaRPr>
          </a:p>
          <a:p>
            <a:pPr indent="-374650" lvl="0" marL="457200" rtl="0" algn="l">
              <a:spcBef>
                <a:spcPts val="0"/>
              </a:spcBef>
              <a:spcAft>
                <a:spcPts val="0"/>
              </a:spcAft>
              <a:buClr>
                <a:srgbClr val="000000"/>
              </a:buClr>
              <a:buSzPts val="2300"/>
              <a:buChar char="●"/>
            </a:pPr>
            <a:r>
              <a:rPr b="1" lang="en" sz="2300">
                <a:solidFill>
                  <a:srgbClr val="000000"/>
                </a:solidFill>
              </a:rPr>
              <a:t>Parties and candidates shall refrain from criticism of all aspects of private life, not connected with the public activities of the leaders or workers of other parties. </a:t>
            </a:r>
            <a:endParaRPr b="1" sz="2300">
              <a:solidFill>
                <a:srgbClr val="000000"/>
              </a:solidFill>
            </a:endParaRPr>
          </a:p>
          <a:p>
            <a:pPr indent="-374650" lvl="0" marL="457200" rtl="0" algn="l">
              <a:spcBef>
                <a:spcPts val="0"/>
              </a:spcBef>
              <a:spcAft>
                <a:spcPts val="0"/>
              </a:spcAft>
              <a:buClr>
                <a:srgbClr val="000000"/>
              </a:buClr>
              <a:buSzPts val="2300"/>
              <a:buChar char="●"/>
            </a:pPr>
            <a:r>
              <a:rPr b="1" lang="en" sz="2300">
                <a:solidFill>
                  <a:srgbClr val="000000"/>
                </a:solidFill>
              </a:rPr>
              <a:t>Criticism of other parties or their workers based on unverified allegations or distortion shall be avoided. </a:t>
            </a:r>
            <a:endParaRPr b="1" sz="2300">
              <a:solidFill>
                <a:srgbClr val="000000"/>
              </a:solidFill>
            </a:endParaRPr>
          </a:p>
          <a:p>
            <a:pPr indent="-374650" lvl="0" marL="457200" rtl="0" algn="l">
              <a:spcBef>
                <a:spcPts val="0"/>
              </a:spcBef>
              <a:spcAft>
                <a:spcPts val="0"/>
              </a:spcAft>
              <a:buClr>
                <a:srgbClr val="000000"/>
              </a:buClr>
              <a:buSzPts val="2300"/>
              <a:buChar char="●"/>
            </a:pPr>
            <a:r>
              <a:rPr b="1" lang="en" sz="2300">
                <a:solidFill>
                  <a:srgbClr val="000000"/>
                </a:solidFill>
              </a:rPr>
              <a:t>And “there shall be no appeal to caste or communal feelings for securing votes.” </a:t>
            </a:r>
            <a:endParaRPr b="1" sz="2300">
              <a:solidFill>
                <a:srgbClr val="000000"/>
              </a:solidFill>
            </a:endParaRPr>
          </a:p>
          <a:p>
            <a:pPr indent="-355600" lvl="0" marL="457200" rtl="0" algn="l">
              <a:spcBef>
                <a:spcPts val="0"/>
              </a:spcBef>
              <a:spcAft>
                <a:spcPts val="0"/>
              </a:spcAft>
              <a:buClr>
                <a:srgbClr val="000000"/>
              </a:buClr>
              <a:buSzPts val="2000"/>
              <a:buChar char="●"/>
            </a:pPr>
            <a:r>
              <a:rPr b="1" lang="en" sz="2300">
                <a:solidFill>
                  <a:srgbClr val="000000"/>
                </a:solidFill>
              </a:rPr>
              <a:t>It prohibits activities which are “corrupt practices and offences under the election law”</a:t>
            </a:r>
            <a:r>
              <a:rPr b="1" lang="en" sz="2000">
                <a:solidFill>
                  <a:srgbClr val="000000"/>
                </a:solidFill>
              </a:rPr>
              <a:t>.</a:t>
            </a:r>
            <a:endParaRPr b="1" sz="2000">
              <a:solidFill>
                <a:srgbClr val="000000"/>
              </a:solidFill>
            </a:endParaRPr>
          </a:p>
        </p:txBody>
      </p:sp>
      <p:pic>
        <p:nvPicPr>
          <p:cNvPr id="160" name="Google Shape;160;p29"/>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0"/>
          <p:cNvSpPr txBox="1"/>
          <p:nvPr>
            <p:ph idx="1" type="body"/>
          </p:nvPr>
        </p:nvSpPr>
        <p:spPr>
          <a:xfrm>
            <a:off x="311700" y="93825"/>
            <a:ext cx="8384400" cy="4926000"/>
          </a:xfrm>
          <a:prstGeom prst="rect">
            <a:avLst/>
          </a:prstGeom>
        </p:spPr>
        <p:txBody>
          <a:bodyPr anchorCtr="0" anchor="t" bIns="91425" lIns="91425" spcFirstLastPara="1" rIns="91425" wrap="square" tIns="91425">
            <a:noAutofit/>
          </a:bodyPr>
          <a:lstStyle/>
          <a:p>
            <a:pPr indent="-364331" lvl="0" marL="457200" rtl="0" algn="l">
              <a:lnSpc>
                <a:spcPct val="150000"/>
              </a:lnSpc>
              <a:spcBef>
                <a:spcPts val="0"/>
              </a:spcBef>
              <a:spcAft>
                <a:spcPts val="0"/>
              </a:spcAft>
              <a:buClr>
                <a:schemeClr val="dk2"/>
              </a:buClr>
              <a:buSzPts val="2138"/>
              <a:buChar char="●"/>
            </a:pPr>
            <a:r>
              <a:rPr b="1" lang="en" sz="2137">
                <a:solidFill>
                  <a:schemeClr val="dk2"/>
                </a:solidFill>
              </a:rPr>
              <a:t>In a series of judgments in 1996, the Supreme Court declared speeches of religious nature to inuence voters as corrupt practices.</a:t>
            </a:r>
            <a:endParaRPr b="1" sz="2137">
              <a:solidFill>
                <a:schemeClr val="dk2"/>
              </a:solidFill>
            </a:endParaRPr>
          </a:p>
          <a:p>
            <a:pPr indent="-364331" lvl="0" marL="457200" rtl="0" algn="l">
              <a:lnSpc>
                <a:spcPct val="150000"/>
              </a:lnSpc>
              <a:spcBef>
                <a:spcPts val="0"/>
              </a:spcBef>
              <a:spcAft>
                <a:spcPts val="0"/>
              </a:spcAft>
              <a:buClr>
                <a:schemeClr val="dk2"/>
              </a:buClr>
              <a:buSzPts val="2138"/>
              <a:buChar char="●"/>
            </a:pPr>
            <a:r>
              <a:rPr b="1" lang="en" sz="2137">
                <a:solidFill>
                  <a:schemeClr val="dk2"/>
                </a:solidFill>
              </a:rPr>
              <a:t>The Supreme Court in 2017 interpreted Section 123 of the Representation of People Act, 1951. Dr Justice Thakur, speaking for the Court, held, “An appeal in the name of religion, race, caste, community or language is impermissible under the Representation of the People Act, 1951 and would constitute a corrupt practice sufficient to annul the election in which such an appeal was made...” </a:t>
            </a:r>
            <a:endParaRPr sz="1595"/>
          </a:p>
        </p:txBody>
      </p:sp>
      <p:pic>
        <p:nvPicPr>
          <p:cNvPr id="166" name="Google Shape;166;p30"/>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1"/>
          <p:cNvSpPr txBox="1"/>
          <p:nvPr>
            <p:ph idx="1" type="body"/>
          </p:nvPr>
        </p:nvSpPr>
        <p:spPr>
          <a:xfrm>
            <a:off x="311700" y="764200"/>
            <a:ext cx="8520600" cy="3804600"/>
          </a:xfrm>
          <a:prstGeom prst="rect">
            <a:avLst/>
          </a:prstGeom>
        </p:spPr>
        <p:txBody>
          <a:bodyPr anchorCtr="0" anchor="t" bIns="91425" lIns="91425" spcFirstLastPara="1" rIns="91425" wrap="square" tIns="91425">
            <a:normAutofit/>
          </a:bodyPr>
          <a:lstStyle/>
          <a:p>
            <a:pPr indent="-374650" lvl="0" marL="457200" rtl="0" algn="l">
              <a:spcBef>
                <a:spcPts val="0"/>
              </a:spcBef>
              <a:spcAft>
                <a:spcPts val="0"/>
              </a:spcAft>
              <a:buClr>
                <a:schemeClr val="dk2"/>
              </a:buClr>
              <a:buSzPts val="2300"/>
              <a:buChar char="●"/>
            </a:pPr>
            <a:r>
              <a:rPr b="1" lang="en" sz="2300">
                <a:solidFill>
                  <a:schemeClr val="dk2"/>
                </a:solidFill>
              </a:rPr>
              <a:t>So interpreted, religion, race, caste, community or language would not be allowed to play any role in the electoral process and should an appeal be made on any of those considerations, the same would constitute a corrupt practice</a:t>
            </a:r>
            <a:endParaRPr b="1" sz="2300">
              <a:solidFill>
                <a:schemeClr val="dk2"/>
              </a:solidFill>
            </a:endParaRPr>
          </a:p>
          <a:p>
            <a:pPr indent="0" lvl="0" marL="457200" rtl="0" algn="l">
              <a:spcBef>
                <a:spcPts val="120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172" name="Google Shape;172;p31"/>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2"/>
          <p:cNvSpPr txBox="1"/>
          <p:nvPr>
            <p:ph idx="1" type="body"/>
          </p:nvPr>
        </p:nvSpPr>
        <p:spPr>
          <a:xfrm>
            <a:off x="311700" y="764200"/>
            <a:ext cx="8520600" cy="38046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178" name="Google Shape;178;p32"/>
          <p:cNvPicPr preferRelativeResize="0"/>
          <p:nvPr/>
        </p:nvPicPr>
        <p:blipFill>
          <a:blip r:embed="rId3">
            <a:alphaModFix/>
          </a:blip>
          <a:stretch>
            <a:fillRect/>
          </a:stretch>
        </p:blipFill>
        <p:spPr>
          <a:xfrm>
            <a:off x="8408625" y="93825"/>
            <a:ext cx="604500" cy="604500"/>
          </a:xfrm>
          <a:prstGeom prst="rect">
            <a:avLst/>
          </a:prstGeom>
          <a:noFill/>
          <a:ln>
            <a:noFill/>
          </a:ln>
        </p:spPr>
      </p:pic>
      <p:pic>
        <p:nvPicPr>
          <p:cNvPr id="179" name="Google Shape;179;p32"/>
          <p:cNvPicPr preferRelativeResize="0"/>
          <p:nvPr/>
        </p:nvPicPr>
        <p:blipFill>
          <a:blip r:embed="rId4">
            <a:alphaModFix/>
          </a:blip>
          <a:stretch>
            <a:fillRect/>
          </a:stretch>
        </p:blipFill>
        <p:spPr>
          <a:xfrm>
            <a:off x="0" y="1196146"/>
            <a:ext cx="9143998" cy="275120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3"/>
          <p:cNvSpPr txBox="1"/>
          <p:nvPr>
            <p:ph idx="1" type="body"/>
          </p:nvPr>
        </p:nvSpPr>
        <p:spPr>
          <a:xfrm>
            <a:off x="311700" y="540200"/>
            <a:ext cx="8832300" cy="4914600"/>
          </a:xfrm>
          <a:prstGeom prst="rect">
            <a:avLst/>
          </a:prstGeom>
        </p:spPr>
        <p:txBody>
          <a:bodyPr anchorCtr="0" anchor="t" bIns="91425" lIns="91425" spcFirstLastPara="1" rIns="91425" wrap="square" tIns="91425">
            <a:normAutofit fontScale="25000"/>
          </a:bodyPr>
          <a:lstStyle/>
          <a:p>
            <a:pPr indent="0" lvl="0" marL="457200" rtl="0" algn="l">
              <a:spcBef>
                <a:spcPts val="0"/>
              </a:spcBef>
              <a:spcAft>
                <a:spcPts val="0"/>
              </a:spcAft>
              <a:buNone/>
            </a:pPr>
            <a:r>
              <a:rPr b="1" lang="en" sz="8272">
                <a:solidFill>
                  <a:schemeClr val="dk2"/>
                </a:solidFill>
              </a:rPr>
              <a:t>The fast-growing bamboo has been promoted by the United Nations and others for its high uptake of carbon dioxide.</a:t>
            </a:r>
            <a:endParaRPr b="1" sz="8272">
              <a:solidFill>
                <a:schemeClr val="dk2"/>
              </a:solidFill>
            </a:endParaRPr>
          </a:p>
          <a:p>
            <a:pPr indent="-359918" lvl="0" marL="457200" rtl="0" algn="l">
              <a:lnSpc>
                <a:spcPct val="150000"/>
              </a:lnSpc>
              <a:spcBef>
                <a:spcPts val="1200"/>
              </a:spcBef>
              <a:spcAft>
                <a:spcPts val="0"/>
              </a:spcAft>
              <a:buClr>
                <a:schemeClr val="dk2"/>
              </a:buClr>
              <a:buSzPct val="100000"/>
              <a:buChar char="●"/>
            </a:pPr>
            <a:r>
              <a:rPr b="1" lang="en" sz="8272">
                <a:solidFill>
                  <a:schemeClr val="dk2"/>
                </a:solidFill>
                <a:highlight>
                  <a:srgbClr val="FFFFFF"/>
                </a:highlight>
              </a:rPr>
              <a:t>The Bamboos (Bambusoidaea) consists of 1439 different species in 116 genera. </a:t>
            </a:r>
            <a:endParaRPr b="1" sz="8272">
              <a:solidFill>
                <a:schemeClr val="dk2"/>
              </a:solidFill>
              <a:highlight>
                <a:srgbClr val="FFFFFF"/>
              </a:highlight>
            </a:endParaRPr>
          </a:p>
          <a:p>
            <a:pPr indent="-359918" lvl="0" marL="457200" rtl="0" algn="l">
              <a:lnSpc>
                <a:spcPct val="150000"/>
              </a:lnSpc>
              <a:spcBef>
                <a:spcPts val="0"/>
              </a:spcBef>
              <a:spcAft>
                <a:spcPts val="0"/>
              </a:spcAft>
              <a:buClr>
                <a:schemeClr val="dk2"/>
              </a:buClr>
              <a:buSzPct val="100000"/>
              <a:buChar char="●"/>
            </a:pPr>
            <a:r>
              <a:rPr b="1" lang="en" sz="8272">
                <a:solidFill>
                  <a:schemeClr val="dk2"/>
                </a:solidFill>
                <a:highlight>
                  <a:srgbClr val="FFFFFF"/>
                </a:highlight>
              </a:rPr>
              <a:t>It is one of the 12 subfamilies of the grass family (Poaceae) and the only one to diversify in forests. Bamboo is a great plant for individuals concern with a green environment.</a:t>
            </a:r>
            <a:endParaRPr b="1" sz="8272">
              <a:solidFill>
                <a:schemeClr val="dk2"/>
              </a:solidFill>
              <a:highlight>
                <a:srgbClr val="FFFFFF"/>
              </a:highlight>
            </a:endParaRPr>
          </a:p>
          <a:p>
            <a:pPr indent="-316445" lvl="0" marL="457200" rtl="0" algn="l">
              <a:lnSpc>
                <a:spcPct val="150000"/>
              </a:lnSpc>
              <a:spcBef>
                <a:spcPts val="0"/>
              </a:spcBef>
              <a:spcAft>
                <a:spcPts val="0"/>
              </a:spcAft>
              <a:buClr>
                <a:schemeClr val="dk2"/>
              </a:buClr>
              <a:buSzPct val="100000"/>
              <a:buChar char="●"/>
            </a:pPr>
            <a:r>
              <a:t/>
            </a:r>
            <a:endParaRPr b="1" sz="5533">
              <a:solidFill>
                <a:schemeClr val="dk2"/>
              </a:solidFill>
              <a:highlight>
                <a:srgbClr val="FFFFFF"/>
              </a:highlight>
            </a:endParaRPr>
          </a:p>
          <a:p>
            <a:pPr indent="-252412" lvl="0" marL="457200" rtl="0" algn="l">
              <a:spcBef>
                <a:spcPts val="0"/>
              </a:spcBef>
              <a:spcAft>
                <a:spcPts val="0"/>
              </a:spcAft>
              <a:buClr>
                <a:schemeClr val="dk2"/>
              </a:buClr>
              <a:buSzPct val="100000"/>
              <a:buChar char="●"/>
            </a:pPr>
            <a:r>
              <a:t/>
            </a:r>
            <a:endParaRPr sz="1500">
              <a:solidFill>
                <a:schemeClr val="dk2"/>
              </a:solidFill>
              <a:highlight>
                <a:srgbClr val="FFFFFF"/>
              </a:highlight>
            </a:endParaRPr>
          </a:p>
          <a:p>
            <a:pPr indent="0" lvl="0" marL="457200" rtl="0" algn="l">
              <a:spcBef>
                <a:spcPts val="1200"/>
              </a:spcBef>
              <a:spcAft>
                <a:spcPts val="0"/>
              </a:spcAft>
              <a:buNone/>
            </a:pPr>
            <a:r>
              <a:t/>
            </a:r>
            <a:endParaRPr b="1" sz="2500">
              <a:solidFill>
                <a:schemeClr val="dk2"/>
              </a:solidFill>
            </a:endParaRPr>
          </a:p>
          <a:p>
            <a:pPr indent="0" lvl="0" marL="457200" rtl="0" algn="l">
              <a:spcBef>
                <a:spcPts val="120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185" name="Google Shape;185;p33"/>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4"/>
          <p:cNvSpPr txBox="1"/>
          <p:nvPr>
            <p:ph idx="1" type="body"/>
          </p:nvPr>
        </p:nvSpPr>
        <p:spPr>
          <a:xfrm>
            <a:off x="311700" y="93825"/>
            <a:ext cx="8701500" cy="4475100"/>
          </a:xfrm>
          <a:prstGeom prst="rect">
            <a:avLst/>
          </a:prstGeom>
        </p:spPr>
        <p:txBody>
          <a:bodyPr anchorCtr="0" anchor="t" bIns="91425" lIns="91425" spcFirstLastPara="1" rIns="91425" wrap="square" tIns="91425">
            <a:normAutofit fontScale="40000" lnSpcReduction="10000"/>
          </a:bodyPr>
          <a:lstStyle/>
          <a:p>
            <a:pPr indent="-369153" lvl="0" marL="457200" rtl="0" algn="l">
              <a:lnSpc>
                <a:spcPct val="150000"/>
              </a:lnSpc>
              <a:spcBef>
                <a:spcPts val="0"/>
              </a:spcBef>
              <a:spcAft>
                <a:spcPts val="0"/>
              </a:spcAft>
              <a:buClr>
                <a:schemeClr val="dk2"/>
              </a:buClr>
              <a:buSzPct val="100000"/>
              <a:buChar char="●"/>
            </a:pPr>
            <a:r>
              <a:rPr b="1" lang="en" sz="5533">
                <a:solidFill>
                  <a:schemeClr val="dk2"/>
                </a:solidFill>
                <a:highlight>
                  <a:srgbClr val="FFFFFF"/>
                </a:highlight>
              </a:rPr>
              <a:t>Bamboo is the fastest growing plant on this planet. </a:t>
            </a:r>
            <a:endParaRPr b="1" sz="5533">
              <a:solidFill>
                <a:schemeClr val="dk2"/>
              </a:solidFill>
              <a:highlight>
                <a:srgbClr val="FFFFFF"/>
              </a:highlight>
            </a:endParaRPr>
          </a:p>
          <a:p>
            <a:pPr indent="-369153" lvl="0" marL="457200" rtl="0" algn="l">
              <a:lnSpc>
                <a:spcPct val="150000"/>
              </a:lnSpc>
              <a:spcBef>
                <a:spcPts val="0"/>
              </a:spcBef>
              <a:spcAft>
                <a:spcPts val="0"/>
              </a:spcAft>
              <a:buClr>
                <a:schemeClr val="dk2"/>
              </a:buClr>
              <a:buSzPct val="100000"/>
              <a:buChar char="●"/>
            </a:pPr>
            <a:r>
              <a:rPr b="1" lang="en" sz="5533">
                <a:solidFill>
                  <a:schemeClr val="dk2"/>
                </a:solidFill>
                <a:highlight>
                  <a:srgbClr val="FFFFFF"/>
                </a:highlight>
              </a:rPr>
              <a:t>It has been recorded growing at an amazing 47.6 inches in a 24 hour period.</a:t>
            </a:r>
            <a:endParaRPr b="1" sz="5533">
              <a:solidFill>
                <a:schemeClr val="dk2"/>
              </a:solidFill>
              <a:highlight>
                <a:srgbClr val="FFFFFF"/>
              </a:highlight>
            </a:endParaRPr>
          </a:p>
          <a:p>
            <a:pPr indent="-369153" lvl="0" marL="457200" rtl="0" algn="l">
              <a:lnSpc>
                <a:spcPct val="150000"/>
              </a:lnSpc>
              <a:spcBef>
                <a:spcPts val="0"/>
              </a:spcBef>
              <a:spcAft>
                <a:spcPts val="0"/>
              </a:spcAft>
              <a:buClr>
                <a:schemeClr val="dk2"/>
              </a:buClr>
              <a:buSzPct val="100000"/>
              <a:buChar char="●"/>
            </a:pPr>
            <a:r>
              <a:rPr b="1" lang="en" sz="5533">
                <a:solidFill>
                  <a:schemeClr val="dk2"/>
                </a:solidFill>
                <a:highlight>
                  <a:srgbClr val="FFFFFF"/>
                </a:highlight>
              </a:rPr>
              <a:t>Bamboo is a crucial element in the balance of oxygen and carbon dioxide in the atmosphere. </a:t>
            </a:r>
            <a:endParaRPr b="1" sz="5533">
              <a:solidFill>
                <a:schemeClr val="dk2"/>
              </a:solidFill>
              <a:highlight>
                <a:srgbClr val="FFFFFF"/>
              </a:highlight>
            </a:endParaRPr>
          </a:p>
          <a:p>
            <a:pPr indent="-369153" lvl="0" marL="457200" rtl="0" algn="l">
              <a:lnSpc>
                <a:spcPct val="150000"/>
              </a:lnSpc>
              <a:spcBef>
                <a:spcPts val="0"/>
              </a:spcBef>
              <a:spcAft>
                <a:spcPts val="0"/>
              </a:spcAft>
              <a:buClr>
                <a:schemeClr val="dk2"/>
              </a:buClr>
              <a:buSzPct val="100000"/>
              <a:buChar char="●"/>
            </a:pPr>
            <a:r>
              <a:rPr b="1" lang="en" sz="5533">
                <a:solidFill>
                  <a:schemeClr val="dk2"/>
                </a:solidFill>
                <a:highlight>
                  <a:srgbClr val="FFFFFF"/>
                </a:highlight>
              </a:rPr>
              <a:t> A grove of bamboo release 35% more oxygen than an equivalent stand of trees. Because of this, planting bamboo is a great way to reduce your carbon footprint and help fight global warming.</a:t>
            </a:r>
            <a:endParaRPr b="1" sz="2500">
              <a:solidFill>
                <a:schemeClr val="dk2"/>
              </a:solidFill>
            </a:endParaRPr>
          </a:p>
          <a:p>
            <a:pPr indent="0" lvl="0" marL="0" rtl="0" algn="l">
              <a:spcBef>
                <a:spcPts val="1200"/>
              </a:spcBef>
              <a:spcAft>
                <a:spcPts val="1200"/>
              </a:spcAft>
              <a:buNone/>
            </a:pPr>
            <a:r>
              <a:t/>
            </a:r>
            <a:endParaRPr/>
          </a:p>
        </p:txBody>
      </p:sp>
      <p:pic>
        <p:nvPicPr>
          <p:cNvPr id="191" name="Google Shape;191;p34"/>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5"/>
          <p:cNvSpPr txBox="1"/>
          <p:nvPr>
            <p:ph idx="1" type="body"/>
          </p:nvPr>
        </p:nvSpPr>
        <p:spPr>
          <a:xfrm>
            <a:off x="311700" y="513850"/>
            <a:ext cx="8397600" cy="40551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Clr>
                <a:schemeClr val="dk2"/>
              </a:buClr>
              <a:buSzPts val="2200"/>
              <a:buChar char="●"/>
            </a:pPr>
            <a:r>
              <a:rPr b="1" lang="en" sz="2200">
                <a:solidFill>
                  <a:schemeClr val="dk2"/>
                </a:solidFill>
                <a:highlight>
                  <a:srgbClr val="FFFFFF"/>
                </a:highlight>
              </a:rPr>
              <a:t>Bamboo is a viable replacement for wood. It can be harvest in 3-5 years versus 10-20 for most softwoods. </a:t>
            </a:r>
            <a:endParaRPr b="1" sz="2200">
              <a:solidFill>
                <a:schemeClr val="dk2"/>
              </a:solidFill>
              <a:highlight>
                <a:srgbClr val="FFFFFF"/>
              </a:highlight>
            </a:endParaRPr>
          </a:p>
          <a:p>
            <a:pPr indent="-368300" lvl="0" marL="457200" rtl="0" algn="l">
              <a:spcBef>
                <a:spcPts val="0"/>
              </a:spcBef>
              <a:spcAft>
                <a:spcPts val="0"/>
              </a:spcAft>
              <a:buClr>
                <a:schemeClr val="dk2"/>
              </a:buClr>
              <a:buSzPts val="2200"/>
              <a:buChar char="●"/>
            </a:pPr>
            <a:r>
              <a:rPr b="1" lang="en" sz="2200">
                <a:solidFill>
                  <a:schemeClr val="dk2"/>
                </a:solidFill>
                <a:highlight>
                  <a:srgbClr val="FFFFFF"/>
                </a:highlight>
              </a:rPr>
              <a:t>It can out yield pine 6 to 1 in biomass production. </a:t>
            </a:r>
            <a:endParaRPr b="1" sz="2200">
              <a:solidFill>
                <a:schemeClr val="dk2"/>
              </a:solidFill>
              <a:highlight>
                <a:srgbClr val="FFFFFF"/>
              </a:highlight>
            </a:endParaRPr>
          </a:p>
          <a:p>
            <a:pPr indent="-368300" lvl="0" marL="457200" rtl="0" algn="l">
              <a:spcBef>
                <a:spcPts val="0"/>
              </a:spcBef>
              <a:spcAft>
                <a:spcPts val="0"/>
              </a:spcAft>
              <a:buClr>
                <a:schemeClr val="dk2"/>
              </a:buClr>
              <a:buSzPts val="2200"/>
              <a:buChar char="●"/>
            </a:pPr>
            <a:r>
              <a:rPr b="1" lang="en" sz="2200">
                <a:solidFill>
                  <a:schemeClr val="dk2"/>
                </a:solidFill>
                <a:highlight>
                  <a:srgbClr val="FFFFFF"/>
                </a:highlight>
              </a:rPr>
              <a:t>It is also one of the strongest building materials with a tensile strength of 28,000 psi. To help give you an idea how much this is, mild steel measures 23,000 psi.</a:t>
            </a:r>
            <a:endParaRPr b="1" sz="2200">
              <a:solidFill>
                <a:schemeClr val="dk2"/>
              </a:solidFill>
              <a:highlight>
                <a:srgbClr val="FFFFFF"/>
              </a:highlight>
            </a:endParaRPr>
          </a:p>
          <a:p>
            <a:pPr indent="-368300" lvl="0" marL="457200" rtl="0" algn="l">
              <a:spcBef>
                <a:spcPts val="0"/>
              </a:spcBef>
              <a:spcAft>
                <a:spcPts val="0"/>
              </a:spcAft>
              <a:buClr>
                <a:schemeClr val="dk2"/>
              </a:buClr>
              <a:buSzPts val="2200"/>
              <a:buChar char="●"/>
            </a:pPr>
            <a:r>
              <a:rPr b="1" lang="en" sz="2200">
                <a:solidFill>
                  <a:schemeClr val="dk2"/>
                </a:solidFill>
                <a:highlight>
                  <a:srgbClr val="FFFFFF"/>
                </a:highlight>
              </a:rPr>
              <a:t>It is a great soil conservation tool. It greatly reduces erosion with a sum of stem flow rate and canopy intercept of 25%</a:t>
            </a:r>
            <a:endParaRPr b="1" sz="3200">
              <a:solidFill>
                <a:schemeClr val="dk2"/>
              </a:solidFill>
            </a:endParaRPr>
          </a:p>
          <a:p>
            <a:pPr indent="0" lvl="0" marL="0" rtl="0" algn="l">
              <a:spcBef>
                <a:spcPts val="1200"/>
              </a:spcBef>
              <a:spcAft>
                <a:spcPts val="1200"/>
              </a:spcAft>
              <a:buNone/>
            </a:pPr>
            <a:r>
              <a:t/>
            </a:r>
            <a:endParaRPr/>
          </a:p>
        </p:txBody>
      </p:sp>
      <p:pic>
        <p:nvPicPr>
          <p:cNvPr id="197" name="Google Shape;197;p35"/>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6"/>
          <p:cNvSpPr txBox="1"/>
          <p:nvPr>
            <p:ph idx="1" type="body"/>
          </p:nvPr>
        </p:nvSpPr>
        <p:spPr>
          <a:xfrm>
            <a:off x="311700" y="764200"/>
            <a:ext cx="8520600" cy="38046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203" name="Google Shape;203;p36"/>
          <p:cNvPicPr preferRelativeResize="0"/>
          <p:nvPr/>
        </p:nvPicPr>
        <p:blipFill>
          <a:blip r:embed="rId3">
            <a:alphaModFix/>
          </a:blip>
          <a:stretch>
            <a:fillRect/>
          </a:stretch>
        </p:blipFill>
        <p:spPr>
          <a:xfrm>
            <a:off x="8408625" y="93825"/>
            <a:ext cx="604500" cy="604500"/>
          </a:xfrm>
          <a:prstGeom prst="rect">
            <a:avLst/>
          </a:prstGeom>
          <a:noFill/>
          <a:ln>
            <a:noFill/>
          </a:ln>
        </p:spPr>
      </p:pic>
      <p:pic>
        <p:nvPicPr>
          <p:cNvPr id="204" name="Google Shape;204;p36"/>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7"/>
          <p:cNvSpPr txBox="1"/>
          <p:nvPr>
            <p:ph idx="1" type="body"/>
          </p:nvPr>
        </p:nvSpPr>
        <p:spPr>
          <a:xfrm>
            <a:off x="311700" y="764200"/>
            <a:ext cx="8520600" cy="38046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210" name="Google Shape;210;p37"/>
          <p:cNvPicPr preferRelativeResize="0"/>
          <p:nvPr/>
        </p:nvPicPr>
        <p:blipFill>
          <a:blip r:embed="rId3">
            <a:alphaModFix/>
          </a:blip>
          <a:stretch>
            <a:fillRect/>
          </a:stretch>
        </p:blipFill>
        <p:spPr>
          <a:xfrm>
            <a:off x="8408625" y="93825"/>
            <a:ext cx="604500" cy="604500"/>
          </a:xfrm>
          <a:prstGeom prst="rect">
            <a:avLst/>
          </a:prstGeom>
          <a:noFill/>
          <a:ln>
            <a:noFill/>
          </a:ln>
        </p:spPr>
      </p:pic>
      <p:pic>
        <p:nvPicPr>
          <p:cNvPr id="211" name="Google Shape;211;p37"/>
          <p:cNvPicPr preferRelativeResize="0"/>
          <p:nvPr/>
        </p:nvPicPr>
        <p:blipFill>
          <a:blip r:embed="rId4">
            <a:alphaModFix/>
          </a:blip>
          <a:stretch>
            <a:fillRect/>
          </a:stretch>
        </p:blipFill>
        <p:spPr>
          <a:xfrm>
            <a:off x="1833700" y="566550"/>
            <a:ext cx="5476601" cy="457695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8"/>
          <p:cNvSpPr txBox="1"/>
          <p:nvPr>
            <p:ph idx="1" type="body"/>
          </p:nvPr>
        </p:nvSpPr>
        <p:spPr>
          <a:xfrm>
            <a:off x="311700" y="158100"/>
            <a:ext cx="8582100" cy="5143500"/>
          </a:xfrm>
          <a:prstGeom prst="rect">
            <a:avLst/>
          </a:prstGeom>
        </p:spPr>
        <p:txBody>
          <a:bodyPr anchorCtr="0" anchor="t" bIns="91425" lIns="91425" spcFirstLastPara="1" rIns="91425" wrap="square" tIns="91425">
            <a:normAutofit/>
          </a:bodyPr>
          <a:lstStyle/>
          <a:p>
            <a:pPr indent="-359804" lvl="0" marL="457200" rtl="0" algn="l">
              <a:spcBef>
                <a:spcPts val="0"/>
              </a:spcBef>
              <a:spcAft>
                <a:spcPts val="0"/>
              </a:spcAft>
              <a:buClr>
                <a:schemeClr val="dk2"/>
              </a:buClr>
              <a:buSzPts val="2066"/>
              <a:buChar char="●"/>
            </a:pPr>
            <a:r>
              <a:rPr b="1" lang="en" sz="2066">
                <a:solidFill>
                  <a:schemeClr val="dk2"/>
                </a:solidFill>
                <a:highlight>
                  <a:srgbClr val="FFFFFF"/>
                </a:highlight>
              </a:rPr>
              <a:t>Boeing is finally poised to launch astronauts to the International Space Station for NASA.</a:t>
            </a:r>
            <a:endParaRPr b="1" sz="2066">
              <a:solidFill>
                <a:schemeClr val="dk2"/>
              </a:solidFill>
              <a:highlight>
                <a:srgbClr val="FFFFFF"/>
              </a:highlight>
            </a:endParaRPr>
          </a:p>
          <a:p>
            <a:pPr indent="-359804" lvl="0" marL="457200" rtl="0" algn="l">
              <a:spcBef>
                <a:spcPts val="0"/>
              </a:spcBef>
              <a:spcAft>
                <a:spcPts val="0"/>
              </a:spcAft>
              <a:buClr>
                <a:schemeClr val="dk2"/>
              </a:buClr>
              <a:buSzPts val="2066"/>
              <a:buChar char="●"/>
            </a:pPr>
            <a:r>
              <a:rPr b="1" lang="en" sz="2066">
                <a:solidFill>
                  <a:schemeClr val="dk2"/>
                </a:solidFill>
                <a:highlight>
                  <a:srgbClr val="FFFFFF"/>
                </a:highlight>
              </a:rPr>
              <a:t>Starliner is a spacecraft that transports astronauts in space, after being launched there by a rocket. </a:t>
            </a:r>
            <a:endParaRPr b="1" sz="2066">
              <a:solidFill>
                <a:schemeClr val="dk2"/>
              </a:solidFill>
              <a:highlight>
                <a:srgbClr val="FFFFFF"/>
              </a:highlight>
            </a:endParaRPr>
          </a:p>
          <a:p>
            <a:pPr indent="-359804" lvl="0" marL="457200" rtl="0" algn="l">
              <a:spcBef>
                <a:spcPts val="0"/>
              </a:spcBef>
              <a:spcAft>
                <a:spcPts val="0"/>
              </a:spcAft>
              <a:buClr>
                <a:schemeClr val="dk2"/>
              </a:buClr>
              <a:buSzPts val="2066"/>
              <a:buChar char="●"/>
            </a:pPr>
            <a:r>
              <a:rPr b="1" lang="en" sz="2066">
                <a:solidFill>
                  <a:schemeClr val="dk2"/>
                </a:solidFill>
                <a:highlight>
                  <a:srgbClr val="FFFFFF"/>
                </a:highlight>
              </a:rPr>
              <a:t>It consists of a crew capsule and a service module. </a:t>
            </a:r>
            <a:endParaRPr b="1" sz="2066">
              <a:solidFill>
                <a:schemeClr val="dk2"/>
              </a:solidFill>
              <a:highlight>
                <a:srgbClr val="FFFFFF"/>
              </a:highlight>
            </a:endParaRPr>
          </a:p>
          <a:p>
            <a:pPr indent="-359804" lvl="0" marL="457200" rtl="0" algn="l">
              <a:spcBef>
                <a:spcPts val="0"/>
              </a:spcBef>
              <a:spcAft>
                <a:spcPts val="0"/>
              </a:spcAft>
              <a:buClr>
                <a:schemeClr val="dk2"/>
              </a:buClr>
              <a:buSzPts val="2066"/>
              <a:buChar char="●"/>
            </a:pPr>
            <a:r>
              <a:rPr b="1" lang="en" sz="2066">
                <a:solidFill>
                  <a:schemeClr val="dk2"/>
                </a:solidFill>
                <a:highlight>
                  <a:srgbClr val="FFFFFF"/>
                </a:highlight>
              </a:rPr>
              <a:t>The crew capsule houses the astronauts; like others of its kind, it will be able to survive reentry and return to the ground. </a:t>
            </a:r>
            <a:endParaRPr b="1" sz="2066">
              <a:solidFill>
                <a:schemeClr val="dk2"/>
              </a:solidFill>
              <a:highlight>
                <a:srgbClr val="FFFFFF"/>
              </a:highlight>
            </a:endParaRPr>
          </a:p>
          <a:p>
            <a:pPr indent="-359804" lvl="0" marL="457200" rtl="0" algn="l">
              <a:spcBef>
                <a:spcPts val="0"/>
              </a:spcBef>
              <a:spcAft>
                <a:spcPts val="0"/>
              </a:spcAft>
              <a:buClr>
                <a:schemeClr val="dk2"/>
              </a:buClr>
              <a:buSzPts val="2066"/>
              <a:buChar char="●"/>
            </a:pPr>
            <a:r>
              <a:rPr b="1" lang="en" sz="2066">
                <a:solidFill>
                  <a:schemeClr val="dk2"/>
                </a:solidFill>
                <a:highlight>
                  <a:srgbClr val="FFFFFF"/>
                </a:highlight>
              </a:rPr>
              <a:t>The service module consists of the equipment and systems the astronauts need to survive in space, including air and temperature control, water supply, sanitation, etc., plus the engines and fuel required to manoeuvre the spacecraft. The service module won’t be reusable.</a:t>
            </a:r>
            <a:endParaRPr b="1" sz="2066">
              <a:solidFill>
                <a:schemeClr val="dk2"/>
              </a:solidFill>
              <a:highlight>
                <a:srgbClr val="FFFFFF"/>
              </a:highlight>
            </a:endParaRPr>
          </a:p>
          <a:p>
            <a:pPr indent="0" lvl="0" marL="0" rtl="0" algn="l">
              <a:spcBef>
                <a:spcPts val="1200"/>
              </a:spcBef>
              <a:spcAft>
                <a:spcPts val="1200"/>
              </a:spcAft>
              <a:buNone/>
            </a:pPr>
            <a:r>
              <a:t/>
            </a:r>
            <a:endParaRPr/>
          </a:p>
        </p:txBody>
      </p:sp>
      <p:pic>
        <p:nvPicPr>
          <p:cNvPr id="217" name="Google Shape;217;p38"/>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9"/>
          <p:cNvSpPr txBox="1"/>
          <p:nvPr>
            <p:ph idx="1" type="body"/>
          </p:nvPr>
        </p:nvSpPr>
        <p:spPr>
          <a:xfrm>
            <a:off x="311700" y="764200"/>
            <a:ext cx="8520600" cy="38046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223" name="Google Shape;223;p39"/>
          <p:cNvPicPr preferRelativeResize="0"/>
          <p:nvPr/>
        </p:nvPicPr>
        <p:blipFill>
          <a:blip r:embed="rId3">
            <a:alphaModFix/>
          </a:blip>
          <a:stretch>
            <a:fillRect/>
          </a:stretch>
        </p:blipFill>
        <p:spPr>
          <a:xfrm>
            <a:off x="8408625" y="93825"/>
            <a:ext cx="604500" cy="604500"/>
          </a:xfrm>
          <a:prstGeom prst="rect">
            <a:avLst/>
          </a:prstGeom>
          <a:noFill/>
          <a:ln>
            <a:noFill/>
          </a:ln>
        </p:spPr>
      </p:pic>
      <p:pic>
        <p:nvPicPr>
          <p:cNvPr id="224" name="Google Shape;224;p39"/>
          <p:cNvPicPr preferRelativeResize="0"/>
          <p:nvPr/>
        </p:nvPicPr>
        <p:blipFill rotWithShape="1">
          <a:blip r:embed="rId4">
            <a:alphaModFix/>
          </a:blip>
          <a:srcRect b="2903" l="0" r="0" t="0"/>
          <a:stretch/>
        </p:blipFill>
        <p:spPr>
          <a:xfrm>
            <a:off x="2649225" y="242150"/>
            <a:ext cx="4188101" cy="48487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40"/>
          <p:cNvSpPr txBox="1"/>
          <p:nvPr>
            <p:ph idx="1" type="body"/>
          </p:nvPr>
        </p:nvSpPr>
        <p:spPr>
          <a:xfrm>
            <a:off x="311700" y="355750"/>
            <a:ext cx="8520600" cy="4213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400">
                <a:solidFill>
                  <a:srgbClr val="FF0000"/>
                </a:solidFill>
              </a:rPr>
              <a:t>What is Starliner’s purpose? </a:t>
            </a:r>
            <a:endParaRPr b="1" sz="2400">
              <a:solidFill>
                <a:srgbClr val="FF0000"/>
              </a:solidFill>
            </a:endParaRPr>
          </a:p>
          <a:p>
            <a:pPr indent="0" lvl="0" marL="0" rtl="0" algn="l">
              <a:spcBef>
                <a:spcPts val="1200"/>
              </a:spcBef>
              <a:spcAft>
                <a:spcPts val="0"/>
              </a:spcAft>
              <a:buNone/>
            </a:pPr>
            <a:r>
              <a:rPr b="1" lang="en" sz="2300">
                <a:solidFill>
                  <a:srgbClr val="000000"/>
                </a:solidFill>
              </a:rPr>
              <a:t>Since being awarded the NASA contracts, SpaceX has flown 13 missions to the ISS onboard its Dragon crew capsule (which can also house seven astronauts). </a:t>
            </a:r>
            <a:endParaRPr b="1" sz="2300">
              <a:solidFill>
                <a:srgbClr val="000000"/>
              </a:solidFill>
            </a:endParaRPr>
          </a:p>
          <a:p>
            <a:pPr indent="0" lvl="0" marL="0" rtl="0" algn="l">
              <a:spcBef>
                <a:spcPts val="1200"/>
              </a:spcBef>
              <a:spcAft>
                <a:spcPts val="1200"/>
              </a:spcAft>
              <a:buNone/>
            </a:pPr>
            <a:r>
              <a:rPr b="1" lang="en" sz="2300">
                <a:solidFill>
                  <a:srgbClr val="000000"/>
                </a:solidFill>
              </a:rPr>
              <a:t>Assuming Starliner’s crewed test flight is successful, SpaceX and Boeing will take turns launching astronauts to the ISS — each crew’s expedition lasts up to six months — until the ISS is decommissioned next decade.</a:t>
            </a:r>
            <a:endParaRPr b="1" sz="2300">
              <a:solidFill>
                <a:srgbClr val="000000"/>
              </a:solidFill>
            </a:endParaRPr>
          </a:p>
        </p:txBody>
      </p:sp>
      <p:pic>
        <p:nvPicPr>
          <p:cNvPr id="230" name="Google Shape;230;p40"/>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1"/>
          <p:cNvSpPr txBox="1"/>
          <p:nvPr>
            <p:ph idx="1" type="body"/>
          </p:nvPr>
        </p:nvSpPr>
        <p:spPr>
          <a:xfrm>
            <a:off x="772850" y="816900"/>
            <a:ext cx="8520600" cy="38046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236" name="Google Shape;236;p41"/>
          <p:cNvPicPr preferRelativeResize="0"/>
          <p:nvPr/>
        </p:nvPicPr>
        <p:blipFill>
          <a:blip r:embed="rId3">
            <a:alphaModFix/>
          </a:blip>
          <a:stretch>
            <a:fillRect/>
          </a:stretch>
        </p:blipFill>
        <p:spPr>
          <a:xfrm>
            <a:off x="8408625" y="93825"/>
            <a:ext cx="604500" cy="604500"/>
          </a:xfrm>
          <a:prstGeom prst="rect">
            <a:avLst/>
          </a:prstGeom>
          <a:noFill/>
          <a:ln>
            <a:noFill/>
          </a:ln>
        </p:spPr>
      </p:pic>
      <p:pic>
        <p:nvPicPr>
          <p:cNvPr id="237" name="Google Shape;237;p41"/>
          <p:cNvPicPr preferRelativeResize="0"/>
          <p:nvPr/>
        </p:nvPicPr>
        <p:blipFill>
          <a:blip r:embed="rId4">
            <a:alphaModFix/>
          </a:blip>
          <a:stretch>
            <a:fillRect/>
          </a:stretch>
        </p:blipFill>
        <p:spPr>
          <a:xfrm>
            <a:off x="4212825" y="368925"/>
            <a:ext cx="1597700" cy="477457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2"/>
          <p:cNvSpPr txBox="1"/>
          <p:nvPr>
            <p:ph idx="1" type="body"/>
          </p:nvPr>
        </p:nvSpPr>
        <p:spPr>
          <a:xfrm>
            <a:off x="311700" y="93825"/>
            <a:ext cx="8766300" cy="4873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400">
                <a:solidFill>
                  <a:srgbClr val="000000"/>
                </a:solidFill>
              </a:rPr>
              <a:t>When can President’s Rule be imposed?</a:t>
            </a:r>
            <a:endParaRPr b="1" sz="2400">
              <a:solidFill>
                <a:srgbClr val="000000"/>
              </a:solidFill>
            </a:endParaRPr>
          </a:p>
          <a:p>
            <a:pPr indent="-361950" lvl="0" marL="457200" rtl="0" algn="l">
              <a:spcBef>
                <a:spcPts val="1200"/>
              </a:spcBef>
              <a:spcAft>
                <a:spcPts val="0"/>
              </a:spcAft>
              <a:buClr>
                <a:srgbClr val="000000"/>
              </a:buClr>
              <a:buSzPts val="2100"/>
              <a:buChar char="●"/>
            </a:pPr>
            <a:r>
              <a:rPr b="1" lang="en" sz="2100">
                <a:solidFill>
                  <a:srgbClr val="000000"/>
                </a:solidFill>
              </a:rPr>
              <a:t> President’s Rule can be imposed in Delhi under Article 239AB of the Constitution. Delhi’s power structure is characterised by a delicate balance between the elected government and the Central government-appointed LG. </a:t>
            </a:r>
            <a:endParaRPr b="1" sz="2100">
              <a:solidFill>
                <a:srgbClr val="000000"/>
              </a:solidFill>
            </a:endParaRPr>
          </a:p>
          <a:p>
            <a:pPr indent="-361950" lvl="0" marL="457200" rtl="0" algn="l">
              <a:spcBef>
                <a:spcPts val="0"/>
              </a:spcBef>
              <a:spcAft>
                <a:spcPts val="0"/>
              </a:spcAft>
              <a:buClr>
                <a:srgbClr val="000000"/>
              </a:buClr>
              <a:buSzPts val="2100"/>
              <a:buChar char="●"/>
            </a:pPr>
            <a:r>
              <a:rPr b="1" lang="en" sz="2100">
                <a:solidFill>
                  <a:srgbClr val="000000"/>
                </a:solidFill>
              </a:rPr>
              <a:t>If Mr. Kejriwal continues to remain in prison, stalling various administrative work, the LG can recommend to the President who can invoke Article 239AB citing “failure of constitutional machinery”.</a:t>
            </a:r>
            <a:endParaRPr b="1" sz="2100">
              <a:solidFill>
                <a:srgbClr val="000000"/>
              </a:solidFill>
            </a:endParaRPr>
          </a:p>
          <a:p>
            <a:pPr indent="-361950" lvl="0" marL="457200" rtl="0" algn="l">
              <a:spcBef>
                <a:spcPts val="0"/>
              </a:spcBef>
              <a:spcAft>
                <a:spcPts val="0"/>
              </a:spcAft>
              <a:buClr>
                <a:srgbClr val="000000"/>
              </a:buClr>
              <a:buSzPts val="2100"/>
              <a:buChar char="●"/>
            </a:pPr>
            <a:r>
              <a:rPr b="1" lang="en" sz="2100">
                <a:solidFill>
                  <a:srgbClr val="000000"/>
                </a:solidFill>
              </a:rPr>
              <a:t> President’s rule under Article 239AB was invoked in Delhi only once, in 2014, subsequent to Mr. Kejriwal’s resignation 49 days into his first tenure as Chief Minister.</a:t>
            </a:r>
            <a:endParaRPr b="1" sz="2100">
              <a:solidFill>
                <a:srgbClr val="000000"/>
              </a:solidFill>
            </a:endParaRPr>
          </a:p>
        </p:txBody>
      </p:sp>
      <p:pic>
        <p:nvPicPr>
          <p:cNvPr id="243" name="Google Shape;243;p42"/>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3"/>
          <p:cNvSpPr txBox="1"/>
          <p:nvPr>
            <p:ph idx="1" type="body"/>
          </p:nvPr>
        </p:nvSpPr>
        <p:spPr>
          <a:xfrm>
            <a:off x="311700" y="764200"/>
            <a:ext cx="8520600" cy="38046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249" name="Google Shape;249;p43"/>
          <p:cNvPicPr preferRelativeResize="0"/>
          <p:nvPr/>
        </p:nvPicPr>
        <p:blipFill>
          <a:blip r:embed="rId3">
            <a:alphaModFix/>
          </a:blip>
          <a:stretch>
            <a:fillRect/>
          </a:stretch>
        </p:blipFill>
        <p:spPr>
          <a:xfrm>
            <a:off x="8408625" y="93825"/>
            <a:ext cx="604500" cy="604500"/>
          </a:xfrm>
          <a:prstGeom prst="rect">
            <a:avLst/>
          </a:prstGeom>
          <a:noFill/>
          <a:ln>
            <a:noFill/>
          </a:ln>
        </p:spPr>
      </p:pic>
      <p:pic>
        <p:nvPicPr>
          <p:cNvPr id="250" name="Google Shape;250;p43"/>
          <p:cNvPicPr preferRelativeResize="0"/>
          <p:nvPr/>
        </p:nvPicPr>
        <p:blipFill>
          <a:blip r:embed="rId4">
            <a:alphaModFix/>
          </a:blip>
          <a:stretch>
            <a:fillRect/>
          </a:stretch>
        </p:blipFill>
        <p:spPr>
          <a:xfrm>
            <a:off x="366662" y="938725"/>
            <a:ext cx="8410674" cy="25098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4"/>
          <p:cNvSpPr txBox="1"/>
          <p:nvPr>
            <p:ph idx="1" type="body"/>
          </p:nvPr>
        </p:nvSpPr>
        <p:spPr>
          <a:xfrm>
            <a:off x="1054075" y="764200"/>
            <a:ext cx="7778100" cy="3804600"/>
          </a:xfrm>
          <a:prstGeom prst="rect">
            <a:avLst/>
          </a:prstGeom>
        </p:spPr>
        <p:txBody>
          <a:bodyPr anchorCtr="0" anchor="t" bIns="91425" lIns="91425" spcFirstLastPara="1" rIns="91425" wrap="square" tIns="91425">
            <a:normAutofit/>
          </a:bodyPr>
          <a:lstStyle/>
          <a:p>
            <a:pPr indent="-387350" lvl="0" marL="457200" rtl="0" algn="l">
              <a:spcBef>
                <a:spcPts val="0"/>
              </a:spcBef>
              <a:spcAft>
                <a:spcPts val="0"/>
              </a:spcAft>
              <a:buClr>
                <a:schemeClr val="dk2"/>
              </a:buClr>
              <a:buSzPts val="2500"/>
              <a:buChar char="●"/>
            </a:pPr>
            <a:r>
              <a:rPr b="1" lang="en" sz="2500">
                <a:solidFill>
                  <a:schemeClr val="dk2"/>
                </a:solidFill>
              </a:rPr>
              <a:t>Red squirrels once served as an important host for Mycobacterium leprae strains that caused leprosy in people .</a:t>
            </a:r>
            <a:endParaRPr b="1" sz="2500">
              <a:solidFill>
                <a:schemeClr val="dk2"/>
              </a:solidFill>
            </a:endParaRPr>
          </a:p>
          <a:p>
            <a:pPr indent="0" lvl="0" marL="914400" rtl="0" algn="l">
              <a:spcBef>
                <a:spcPts val="120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256" name="Google Shape;256;p44"/>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5"/>
          <p:cNvSpPr txBox="1"/>
          <p:nvPr>
            <p:ph idx="1" type="body"/>
          </p:nvPr>
        </p:nvSpPr>
        <p:spPr>
          <a:xfrm>
            <a:off x="311700" y="764200"/>
            <a:ext cx="8520600" cy="38046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262" name="Google Shape;262;p45"/>
          <p:cNvPicPr preferRelativeResize="0"/>
          <p:nvPr/>
        </p:nvPicPr>
        <p:blipFill>
          <a:blip r:embed="rId3">
            <a:alphaModFix/>
          </a:blip>
          <a:stretch>
            <a:fillRect/>
          </a:stretch>
        </p:blipFill>
        <p:spPr>
          <a:xfrm>
            <a:off x="8408625" y="93825"/>
            <a:ext cx="604500" cy="604500"/>
          </a:xfrm>
          <a:prstGeom prst="rect">
            <a:avLst/>
          </a:prstGeom>
          <a:noFill/>
          <a:ln>
            <a:noFill/>
          </a:ln>
        </p:spPr>
      </p:pic>
      <p:pic>
        <p:nvPicPr>
          <p:cNvPr id="263" name="Google Shape;263;p45"/>
          <p:cNvPicPr preferRelativeResize="0"/>
          <p:nvPr/>
        </p:nvPicPr>
        <p:blipFill>
          <a:blip r:embed="rId4">
            <a:alphaModFix/>
          </a:blip>
          <a:stretch>
            <a:fillRect/>
          </a:stretch>
        </p:blipFill>
        <p:spPr>
          <a:xfrm>
            <a:off x="311700" y="0"/>
            <a:ext cx="7936350" cy="50726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6"/>
          <p:cNvSpPr txBox="1"/>
          <p:nvPr>
            <p:ph idx="1" type="body"/>
          </p:nvPr>
        </p:nvSpPr>
        <p:spPr>
          <a:xfrm>
            <a:off x="311700" y="210825"/>
            <a:ext cx="8520600" cy="43581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rPr b="1" lang="en" sz="2200">
                <a:solidFill>
                  <a:srgbClr val="FF0000"/>
                </a:solidFill>
                <a:highlight>
                  <a:srgbClr val="FFFFFF"/>
                </a:highlight>
                <a:latin typeface="Arial"/>
                <a:ea typeface="Arial"/>
                <a:cs typeface="Arial"/>
                <a:sym typeface="Arial"/>
              </a:rPr>
              <a:t>Red squirrels</a:t>
            </a:r>
            <a:r>
              <a:rPr b="1" lang="en" sz="2200">
                <a:solidFill>
                  <a:srgbClr val="0F2C3B"/>
                </a:solidFill>
                <a:highlight>
                  <a:srgbClr val="FFFFFF"/>
                </a:highlight>
                <a:latin typeface="Arial"/>
                <a:ea typeface="Arial"/>
                <a:cs typeface="Arial"/>
                <a:sym typeface="Arial"/>
              </a:rPr>
              <a:t> are a small mammal which falls under a rodent group called Sciuridae (meaning shadow-tailed).</a:t>
            </a:r>
            <a:endParaRPr b="1" sz="2200">
              <a:solidFill>
                <a:srgbClr val="0F2C3B"/>
              </a:solidFill>
              <a:highlight>
                <a:srgbClr val="FFFFFF"/>
              </a:highlight>
              <a:latin typeface="Arial"/>
              <a:ea typeface="Arial"/>
              <a:cs typeface="Arial"/>
              <a:sym typeface="Arial"/>
            </a:endParaRPr>
          </a:p>
          <a:p>
            <a:pPr indent="0" lvl="0" marL="457200" rtl="0" algn="l">
              <a:spcBef>
                <a:spcPts val="1200"/>
              </a:spcBef>
              <a:spcAft>
                <a:spcPts val="0"/>
              </a:spcAft>
              <a:buNone/>
            </a:pPr>
            <a:r>
              <a:rPr b="1" lang="en" sz="2200">
                <a:solidFill>
                  <a:srgbClr val="0F2C3B"/>
                </a:solidFill>
                <a:highlight>
                  <a:srgbClr val="FFFFFF"/>
                </a:highlight>
                <a:latin typeface="Arial"/>
                <a:ea typeface="Arial"/>
                <a:cs typeface="Arial"/>
                <a:sym typeface="Arial"/>
              </a:rPr>
              <a:t>Examples of the squirrel family includes tree squirrels, ground squirrels and flying squirrels.</a:t>
            </a:r>
            <a:endParaRPr b="1" sz="2200">
              <a:solidFill>
                <a:srgbClr val="0F2C3B"/>
              </a:solidFill>
              <a:highlight>
                <a:srgbClr val="FFFFFF"/>
              </a:highlight>
              <a:latin typeface="Arial"/>
              <a:ea typeface="Arial"/>
              <a:cs typeface="Arial"/>
              <a:sym typeface="Arial"/>
            </a:endParaRPr>
          </a:p>
          <a:p>
            <a:pPr indent="0" lvl="0" marL="0" rtl="0" algn="l">
              <a:spcBef>
                <a:spcPts val="1200"/>
              </a:spcBef>
              <a:spcAft>
                <a:spcPts val="1200"/>
              </a:spcAft>
              <a:buNone/>
            </a:pPr>
            <a:r>
              <a:t/>
            </a:r>
            <a:endParaRPr/>
          </a:p>
        </p:txBody>
      </p:sp>
      <p:pic>
        <p:nvPicPr>
          <p:cNvPr id="269" name="Google Shape;269;p46"/>
          <p:cNvPicPr preferRelativeResize="0"/>
          <p:nvPr/>
        </p:nvPicPr>
        <p:blipFill>
          <a:blip r:embed="rId3">
            <a:alphaModFix/>
          </a:blip>
          <a:stretch>
            <a:fillRect/>
          </a:stretch>
        </p:blipFill>
        <p:spPr>
          <a:xfrm>
            <a:off x="8408625" y="93825"/>
            <a:ext cx="604500" cy="604500"/>
          </a:xfrm>
          <a:prstGeom prst="rect">
            <a:avLst/>
          </a:prstGeom>
          <a:noFill/>
          <a:ln>
            <a:noFill/>
          </a:ln>
        </p:spPr>
      </p:pic>
      <p:pic>
        <p:nvPicPr>
          <p:cNvPr id="270" name="Google Shape;270;p46"/>
          <p:cNvPicPr preferRelativeResize="0"/>
          <p:nvPr/>
        </p:nvPicPr>
        <p:blipFill>
          <a:blip r:embed="rId4">
            <a:alphaModFix/>
          </a:blip>
          <a:stretch>
            <a:fillRect/>
          </a:stretch>
        </p:blipFill>
        <p:spPr>
          <a:xfrm>
            <a:off x="3254422" y="2082325"/>
            <a:ext cx="4331874" cy="306117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7"/>
          <p:cNvSpPr txBox="1"/>
          <p:nvPr>
            <p:ph idx="1" type="body"/>
          </p:nvPr>
        </p:nvSpPr>
        <p:spPr>
          <a:xfrm>
            <a:off x="311700" y="764200"/>
            <a:ext cx="8520600" cy="38046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276" name="Google Shape;276;p47"/>
          <p:cNvPicPr preferRelativeResize="0"/>
          <p:nvPr/>
        </p:nvPicPr>
        <p:blipFill>
          <a:blip r:embed="rId3">
            <a:alphaModFix/>
          </a:blip>
          <a:stretch>
            <a:fillRect/>
          </a:stretch>
        </p:blipFill>
        <p:spPr>
          <a:xfrm>
            <a:off x="8408625" y="93825"/>
            <a:ext cx="604500" cy="604500"/>
          </a:xfrm>
          <a:prstGeom prst="rect">
            <a:avLst/>
          </a:prstGeom>
          <a:noFill/>
          <a:ln>
            <a:noFill/>
          </a:ln>
        </p:spPr>
      </p:pic>
      <p:pic>
        <p:nvPicPr>
          <p:cNvPr id="277" name="Google Shape;277;p47"/>
          <p:cNvPicPr preferRelativeResize="0"/>
          <p:nvPr/>
        </p:nvPicPr>
        <p:blipFill>
          <a:blip r:embed="rId4">
            <a:alphaModFix/>
          </a:blip>
          <a:stretch>
            <a:fillRect/>
          </a:stretch>
        </p:blipFill>
        <p:spPr>
          <a:xfrm>
            <a:off x="2844769" y="0"/>
            <a:ext cx="3454463" cy="514350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48"/>
          <p:cNvSpPr txBox="1"/>
          <p:nvPr>
            <p:ph idx="1" type="body"/>
          </p:nvPr>
        </p:nvSpPr>
        <p:spPr>
          <a:xfrm>
            <a:off x="311700" y="395275"/>
            <a:ext cx="8520600" cy="4173300"/>
          </a:xfrm>
          <a:prstGeom prst="rect">
            <a:avLst/>
          </a:prstGeom>
        </p:spPr>
        <p:txBody>
          <a:bodyPr anchorCtr="0" anchor="t" bIns="91425" lIns="91425" spcFirstLastPara="1" rIns="91425" wrap="square" tIns="91425">
            <a:normAutofit/>
          </a:bodyPr>
          <a:lstStyle/>
          <a:p>
            <a:pPr indent="-387350" lvl="0" marL="457200" rtl="0" algn="l">
              <a:spcBef>
                <a:spcPts val="0"/>
              </a:spcBef>
              <a:spcAft>
                <a:spcPts val="0"/>
              </a:spcAft>
              <a:buClr>
                <a:schemeClr val="dk2"/>
              </a:buClr>
              <a:buSzPts val="2500"/>
              <a:buChar char="●"/>
            </a:pPr>
            <a:r>
              <a:rPr b="1" lang="en" sz="2500">
                <a:solidFill>
                  <a:schemeClr val="dk2"/>
                </a:solidFill>
              </a:rPr>
              <a:t>A treatment protocol that combines autologous stem cell transplants with gene therapy shows signs of correcting skeletal deformities in eight children with Hurler syndrome, a rare disease that stunts skeletal system growth. </a:t>
            </a:r>
            <a:endParaRPr b="1" sz="2500">
              <a:solidFill>
                <a:schemeClr val="dk2"/>
              </a:solidFill>
            </a:endParaRPr>
          </a:p>
          <a:p>
            <a:pPr indent="0" lvl="0" marL="457200" rtl="0" algn="l">
              <a:spcBef>
                <a:spcPts val="120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283" name="Google Shape;283;p48"/>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49"/>
          <p:cNvSpPr txBox="1"/>
          <p:nvPr>
            <p:ph idx="1" type="body"/>
          </p:nvPr>
        </p:nvSpPr>
        <p:spPr>
          <a:xfrm>
            <a:off x="311700" y="355750"/>
            <a:ext cx="8199900" cy="4213200"/>
          </a:xfrm>
          <a:prstGeom prst="rect">
            <a:avLst/>
          </a:prstGeom>
        </p:spPr>
        <p:txBody>
          <a:bodyPr anchorCtr="0" anchor="t" bIns="91425" lIns="91425" spcFirstLastPara="1" rIns="91425" wrap="square" tIns="91425">
            <a:normAutofit lnSpcReduction="20000"/>
          </a:bodyPr>
          <a:lstStyle/>
          <a:p>
            <a:pPr indent="-381000" lvl="0" marL="457200" rtl="0" algn="l">
              <a:spcBef>
                <a:spcPts val="2000"/>
              </a:spcBef>
              <a:spcAft>
                <a:spcPts val="0"/>
              </a:spcAft>
              <a:buClr>
                <a:schemeClr val="dk2"/>
              </a:buClr>
              <a:buSzPts val="2400"/>
              <a:buFont typeface="Times New Roman"/>
              <a:buChar char="●"/>
            </a:pPr>
            <a:r>
              <a:rPr b="1" lang="en" sz="2400">
                <a:solidFill>
                  <a:srgbClr val="FF0000"/>
                </a:solidFill>
                <a:highlight>
                  <a:srgbClr val="FFFFFF"/>
                </a:highlight>
                <a:latin typeface="Times New Roman"/>
                <a:ea typeface="Times New Roman"/>
                <a:cs typeface="Times New Roman"/>
                <a:sym typeface="Times New Roman"/>
              </a:rPr>
              <a:t>Hurler syndrome</a:t>
            </a:r>
            <a:r>
              <a:rPr b="1" lang="en" sz="2400">
                <a:solidFill>
                  <a:schemeClr val="dk2"/>
                </a:solidFill>
                <a:highlight>
                  <a:srgbClr val="FFFFFF"/>
                </a:highlight>
                <a:latin typeface="Times New Roman"/>
                <a:ea typeface="Times New Roman"/>
                <a:cs typeface="Times New Roman"/>
                <a:sym typeface="Times New Roman"/>
              </a:rPr>
              <a:t> is a rare autosomal recessive lysosomal storage disorder.</a:t>
            </a:r>
            <a:endParaRPr b="1" sz="2400">
              <a:solidFill>
                <a:schemeClr val="dk2"/>
              </a:solidFill>
              <a:highlight>
                <a:srgbClr val="FFFFFF"/>
              </a:highlight>
              <a:latin typeface="Times New Roman"/>
              <a:ea typeface="Times New Roman"/>
              <a:cs typeface="Times New Roman"/>
              <a:sym typeface="Times New Roman"/>
            </a:endParaRPr>
          </a:p>
          <a:p>
            <a:pPr indent="-381000" lvl="0" marL="457200" rtl="0" algn="l">
              <a:spcBef>
                <a:spcPts val="0"/>
              </a:spcBef>
              <a:spcAft>
                <a:spcPts val="0"/>
              </a:spcAft>
              <a:buClr>
                <a:schemeClr val="dk2"/>
              </a:buClr>
              <a:buSzPts val="2400"/>
              <a:buFont typeface="Times New Roman"/>
              <a:buChar char="●"/>
            </a:pPr>
            <a:r>
              <a:rPr b="1" lang="en" sz="2400">
                <a:solidFill>
                  <a:schemeClr val="dk2"/>
                </a:solidFill>
                <a:highlight>
                  <a:srgbClr val="FFFFFF"/>
                </a:highlight>
                <a:latin typeface="Times New Roman"/>
                <a:ea typeface="Times New Roman"/>
                <a:cs typeface="Times New Roman"/>
                <a:sym typeface="Times New Roman"/>
              </a:rPr>
              <a:t>Affected individuals demonstrate typical coarse facial features including a flat nasal bridge and excessive hair growth.</a:t>
            </a:r>
            <a:endParaRPr b="1" sz="2400">
              <a:solidFill>
                <a:schemeClr val="dk2"/>
              </a:solidFill>
              <a:highlight>
                <a:srgbClr val="FFFFFF"/>
              </a:highlight>
              <a:latin typeface="Times New Roman"/>
              <a:ea typeface="Times New Roman"/>
              <a:cs typeface="Times New Roman"/>
              <a:sym typeface="Times New Roman"/>
            </a:endParaRPr>
          </a:p>
          <a:p>
            <a:pPr indent="-381000" lvl="0" marL="457200" rtl="0" algn="l">
              <a:spcBef>
                <a:spcPts val="0"/>
              </a:spcBef>
              <a:spcAft>
                <a:spcPts val="0"/>
              </a:spcAft>
              <a:buClr>
                <a:schemeClr val="dk2"/>
              </a:buClr>
              <a:buSzPts val="2400"/>
              <a:buFont typeface="Times New Roman"/>
              <a:buChar char="●"/>
            </a:pPr>
            <a:r>
              <a:rPr b="1" lang="en" sz="2400">
                <a:solidFill>
                  <a:schemeClr val="dk2"/>
                </a:solidFill>
                <a:highlight>
                  <a:srgbClr val="FFFFFF"/>
                </a:highlight>
                <a:latin typeface="Times New Roman"/>
                <a:ea typeface="Times New Roman"/>
                <a:cs typeface="Times New Roman"/>
                <a:sym typeface="Times New Roman"/>
              </a:rPr>
              <a:t>Usually manifests as cognitive developmental delay, corneal clouding, cardiac disease, and characteristics musculoskeletal manifestations</a:t>
            </a:r>
            <a:endParaRPr b="1" sz="2400">
              <a:solidFill>
                <a:schemeClr val="dk2"/>
              </a:solidFill>
              <a:highlight>
                <a:srgbClr val="FFFFFF"/>
              </a:highlight>
              <a:latin typeface="Times New Roman"/>
              <a:ea typeface="Times New Roman"/>
              <a:cs typeface="Times New Roman"/>
              <a:sym typeface="Times New Roman"/>
            </a:endParaRPr>
          </a:p>
          <a:p>
            <a:pPr indent="0" lvl="0" marL="457200" rtl="0" algn="l">
              <a:spcBef>
                <a:spcPts val="200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289" name="Google Shape;289;p49"/>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50"/>
          <p:cNvSpPr txBox="1"/>
          <p:nvPr>
            <p:ph idx="1" type="body"/>
          </p:nvPr>
        </p:nvSpPr>
        <p:spPr>
          <a:xfrm>
            <a:off x="311700" y="764200"/>
            <a:ext cx="8520600" cy="38046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295" name="Google Shape;295;p50"/>
          <p:cNvPicPr preferRelativeResize="0"/>
          <p:nvPr/>
        </p:nvPicPr>
        <p:blipFill>
          <a:blip r:embed="rId3">
            <a:alphaModFix/>
          </a:blip>
          <a:stretch>
            <a:fillRect/>
          </a:stretch>
        </p:blipFill>
        <p:spPr>
          <a:xfrm>
            <a:off x="8408625" y="93825"/>
            <a:ext cx="604500" cy="604500"/>
          </a:xfrm>
          <a:prstGeom prst="rect">
            <a:avLst/>
          </a:prstGeom>
          <a:noFill/>
          <a:ln>
            <a:noFill/>
          </a:ln>
        </p:spPr>
      </p:pic>
      <p:pic>
        <p:nvPicPr>
          <p:cNvPr id="296" name="Google Shape;296;p50"/>
          <p:cNvPicPr preferRelativeResize="0"/>
          <p:nvPr/>
        </p:nvPicPr>
        <p:blipFill>
          <a:blip r:embed="rId4">
            <a:alphaModFix/>
          </a:blip>
          <a:stretch>
            <a:fillRect/>
          </a:stretch>
        </p:blipFill>
        <p:spPr>
          <a:xfrm>
            <a:off x="2522079" y="0"/>
            <a:ext cx="4099842" cy="51435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51"/>
          <p:cNvSpPr txBox="1"/>
          <p:nvPr>
            <p:ph idx="1" type="body"/>
          </p:nvPr>
        </p:nvSpPr>
        <p:spPr>
          <a:xfrm>
            <a:off x="311700" y="764200"/>
            <a:ext cx="8520600" cy="38046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302" name="Google Shape;302;p51"/>
          <p:cNvPicPr preferRelativeResize="0"/>
          <p:nvPr/>
        </p:nvPicPr>
        <p:blipFill>
          <a:blip r:embed="rId3">
            <a:alphaModFix/>
          </a:blip>
          <a:stretch>
            <a:fillRect/>
          </a:stretch>
        </p:blipFill>
        <p:spPr>
          <a:xfrm>
            <a:off x="8408625" y="93825"/>
            <a:ext cx="604500" cy="604500"/>
          </a:xfrm>
          <a:prstGeom prst="rect">
            <a:avLst/>
          </a:prstGeom>
          <a:noFill/>
          <a:ln>
            <a:noFill/>
          </a:ln>
        </p:spPr>
      </p:pic>
      <p:pic>
        <p:nvPicPr>
          <p:cNvPr id="303" name="Google Shape;303;p51"/>
          <p:cNvPicPr preferRelativeResize="0"/>
          <p:nvPr/>
        </p:nvPicPr>
        <p:blipFill rotWithShape="1">
          <a:blip r:embed="rId4">
            <a:alphaModFix/>
          </a:blip>
          <a:srcRect b="5731" l="0" r="0" t="0"/>
          <a:stretch/>
        </p:blipFill>
        <p:spPr>
          <a:xfrm>
            <a:off x="832975" y="147400"/>
            <a:ext cx="7715250" cy="48487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52"/>
          <p:cNvSpPr txBox="1"/>
          <p:nvPr>
            <p:ph idx="1" type="body"/>
          </p:nvPr>
        </p:nvSpPr>
        <p:spPr>
          <a:xfrm>
            <a:off x="311700" y="764200"/>
            <a:ext cx="8520600" cy="38046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309" name="Google Shape;309;p52"/>
          <p:cNvPicPr preferRelativeResize="0"/>
          <p:nvPr/>
        </p:nvPicPr>
        <p:blipFill>
          <a:blip r:embed="rId3">
            <a:alphaModFix/>
          </a:blip>
          <a:stretch>
            <a:fillRect/>
          </a:stretch>
        </p:blipFill>
        <p:spPr>
          <a:xfrm>
            <a:off x="8408625" y="93825"/>
            <a:ext cx="604500" cy="604500"/>
          </a:xfrm>
          <a:prstGeom prst="rect">
            <a:avLst/>
          </a:prstGeom>
          <a:noFill/>
          <a:ln>
            <a:noFill/>
          </a:ln>
        </p:spPr>
      </p:pic>
      <p:pic>
        <p:nvPicPr>
          <p:cNvPr id="310" name="Google Shape;310;p52"/>
          <p:cNvPicPr preferRelativeResize="0"/>
          <p:nvPr/>
        </p:nvPicPr>
        <p:blipFill rotWithShape="1">
          <a:blip r:embed="rId4">
            <a:alphaModFix/>
          </a:blip>
          <a:srcRect b="7527" l="0" r="0" t="0"/>
          <a:stretch/>
        </p:blipFill>
        <p:spPr>
          <a:xfrm>
            <a:off x="1482650" y="0"/>
            <a:ext cx="6686424" cy="514350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53"/>
          <p:cNvSpPr txBox="1"/>
          <p:nvPr>
            <p:ph idx="1" type="body"/>
          </p:nvPr>
        </p:nvSpPr>
        <p:spPr>
          <a:xfrm>
            <a:off x="311700" y="263525"/>
            <a:ext cx="8520600" cy="4880100"/>
          </a:xfrm>
          <a:prstGeom prst="rect">
            <a:avLst/>
          </a:prstGeom>
        </p:spPr>
        <p:txBody>
          <a:bodyPr anchorCtr="0" anchor="t" bIns="91425" lIns="91425" spcFirstLastPara="1" rIns="91425" wrap="square" tIns="91425">
            <a:normAutofit fontScale="85000" lnSpcReduction="20000"/>
          </a:bodyPr>
          <a:lstStyle/>
          <a:p>
            <a:pPr indent="-363537" lvl="0" marL="457200" rtl="0" algn="l">
              <a:lnSpc>
                <a:spcPct val="150000"/>
              </a:lnSpc>
              <a:spcBef>
                <a:spcPts val="0"/>
              </a:spcBef>
              <a:spcAft>
                <a:spcPts val="0"/>
              </a:spcAft>
              <a:buClr>
                <a:schemeClr val="dk2"/>
              </a:buClr>
              <a:buSzPct val="100000"/>
              <a:buChar char="●"/>
            </a:pPr>
            <a:r>
              <a:rPr b="1" lang="en" sz="2500">
                <a:solidFill>
                  <a:schemeClr val="dk2"/>
                </a:solidFill>
              </a:rPr>
              <a:t>The endosymbiotic theory states that organelles like mitochondria and chloroplasts, the sites of cellular respiration and photosynthesis, were once free-living bacteria that were later ingested by the recipient cells.</a:t>
            </a:r>
            <a:endParaRPr b="1" sz="2500">
              <a:solidFill>
                <a:schemeClr val="dk2"/>
              </a:solidFill>
            </a:endParaRPr>
          </a:p>
          <a:p>
            <a:pPr indent="-363537" lvl="0" marL="457200" rtl="0" algn="l">
              <a:lnSpc>
                <a:spcPct val="150000"/>
              </a:lnSpc>
              <a:spcBef>
                <a:spcPts val="0"/>
              </a:spcBef>
              <a:spcAft>
                <a:spcPts val="0"/>
              </a:spcAft>
              <a:buClr>
                <a:schemeClr val="dk2"/>
              </a:buClr>
              <a:buSzPct val="100000"/>
              <a:buChar char="●"/>
            </a:pPr>
            <a:r>
              <a:rPr b="1" lang="en" sz="2500">
                <a:solidFill>
                  <a:schemeClr val="dk2"/>
                </a:solidFill>
              </a:rPr>
              <a:t>Nitrogen is a key component in proteins and DNA of all living organisms. Although nitrogen gas makes up about 78% of the Earth’s atmosphere by volume, plants and animals lack a system that can utilise atmospheric nitrogen. </a:t>
            </a:r>
            <a:endParaRPr b="1" sz="2500">
              <a:solidFill>
                <a:schemeClr val="dk2"/>
              </a:solidFill>
            </a:endParaRPr>
          </a:p>
          <a:p>
            <a:pPr indent="-363537" lvl="0" marL="457200" rtl="0" algn="l">
              <a:lnSpc>
                <a:spcPct val="150000"/>
              </a:lnSpc>
              <a:spcBef>
                <a:spcPts val="0"/>
              </a:spcBef>
              <a:spcAft>
                <a:spcPts val="0"/>
              </a:spcAft>
              <a:buClr>
                <a:schemeClr val="dk2"/>
              </a:buClr>
              <a:buSzPct val="100000"/>
              <a:buChar char="●"/>
            </a:pPr>
            <a:r>
              <a:rPr b="1" lang="en" sz="2500">
                <a:solidFill>
                  <a:schemeClr val="dk2"/>
                </a:solidFill>
              </a:rPr>
              <a:t>Bacteria and archaea help convert atmospheric nitrogen gas to ammonia by nitrogen fixation to make nitrogen usable for plants.</a:t>
            </a:r>
            <a:endParaRPr b="1" sz="2500">
              <a:solidFill>
                <a:schemeClr val="dk2"/>
              </a:solidFill>
            </a:endParaRPr>
          </a:p>
          <a:p>
            <a:pPr indent="-363537" lvl="0" marL="457200" rtl="0" algn="l">
              <a:lnSpc>
                <a:spcPct val="150000"/>
              </a:lnSpc>
              <a:spcBef>
                <a:spcPts val="0"/>
              </a:spcBef>
              <a:spcAft>
                <a:spcPts val="0"/>
              </a:spcAft>
              <a:buClr>
                <a:schemeClr val="dk2"/>
              </a:buClr>
              <a:buSzPct val="100000"/>
              <a:buChar char="●"/>
            </a:pPr>
            <a:r>
              <a:rPr b="1" lang="en" sz="2500">
                <a:solidFill>
                  <a:schemeClr val="dk2"/>
                </a:solidFill>
              </a:rPr>
              <a:t> </a:t>
            </a:r>
            <a:endParaRPr/>
          </a:p>
        </p:txBody>
      </p:sp>
      <p:pic>
        <p:nvPicPr>
          <p:cNvPr id="316" name="Google Shape;316;p53"/>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54"/>
          <p:cNvSpPr txBox="1"/>
          <p:nvPr>
            <p:ph idx="1" type="body"/>
          </p:nvPr>
        </p:nvSpPr>
        <p:spPr>
          <a:xfrm>
            <a:off x="311700" y="764200"/>
            <a:ext cx="8520600" cy="38046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322" name="Google Shape;322;p54"/>
          <p:cNvPicPr preferRelativeResize="0"/>
          <p:nvPr/>
        </p:nvPicPr>
        <p:blipFill>
          <a:blip r:embed="rId3">
            <a:alphaModFix/>
          </a:blip>
          <a:stretch>
            <a:fillRect/>
          </a:stretch>
        </p:blipFill>
        <p:spPr>
          <a:xfrm>
            <a:off x="8408625" y="93825"/>
            <a:ext cx="604500" cy="604500"/>
          </a:xfrm>
          <a:prstGeom prst="rect">
            <a:avLst/>
          </a:prstGeom>
          <a:noFill/>
          <a:ln>
            <a:noFill/>
          </a:ln>
        </p:spPr>
      </p:pic>
      <p:pic>
        <p:nvPicPr>
          <p:cNvPr id="323" name="Google Shape;323;p54"/>
          <p:cNvPicPr preferRelativeResize="0"/>
          <p:nvPr/>
        </p:nvPicPr>
        <p:blipFill>
          <a:blip r:embed="rId4">
            <a:alphaModFix/>
          </a:blip>
          <a:stretch>
            <a:fillRect/>
          </a:stretch>
        </p:blipFill>
        <p:spPr>
          <a:xfrm>
            <a:off x="1534596" y="0"/>
            <a:ext cx="6074809" cy="51435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55"/>
          <p:cNvSpPr txBox="1"/>
          <p:nvPr>
            <p:ph idx="1" type="body"/>
          </p:nvPr>
        </p:nvSpPr>
        <p:spPr>
          <a:xfrm>
            <a:off x="311700" y="171275"/>
            <a:ext cx="8520600" cy="4397400"/>
          </a:xfrm>
          <a:prstGeom prst="rect">
            <a:avLst/>
          </a:prstGeom>
        </p:spPr>
        <p:txBody>
          <a:bodyPr anchorCtr="0" anchor="t" bIns="91425" lIns="91425" spcFirstLastPara="1" rIns="91425" wrap="square" tIns="91425">
            <a:normAutofit/>
          </a:bodyPr>
          <a:lstStyle/>
          <a:p>
            <a:pPr indent="-387350" lvl="0" marL="457200" rtl="0" algn="l">
              <a:spcBef>
                <a:spcPts val="0"/>
              </a:spcBef>
              <a:spcAft>
                <a:spcPts val="0"/>
              </a:spcAft>
              <a:buClr>
                <a:schemeClr val="dk2"/>
              </a:buClr>
              <a:buSzPts val="2500"/>
              <a:buChar char="●"/>
            </a:pPr>
            <a:r>
              <a:rPr b="1" lang="en" sz="2500">
                <a:solidFill>
                  <a:schemeClr val="dk2"/>
                </a:solidFill>
              </a:rPr>
              <a:t>In marine environments, like on Earth, bacteria and archaea are also involved in ammonification, nitrification, and denitrification. </a:t>
            </a:r>
            <a:endParaRPr b="1" sz="2500">
              <a:solidFill>
                <a:schemeClr val="dk2"/>
              </a:solidFill>
            </a:endParaRPr>
          </a:p>
          <a:p>
            <a:pPr indent="-387350" lvl="0" marL="457200" rtl="0" algn="l">
              <a:spcBef>
                <a:spcPts val="0"/>
              </a:spcBef>
              <a:spcAft>
                <a:spcPts val="0"/>
              </a:spcAft>
              <a:buClr>
                <a:schemeClr val="dk2"/>
              </a:buClr>
              <a:buSzPts val="2500"/>
              <a:buChar char="●"/>
            </a:pPr>
            <a:r>
              <a:rPr b="1" lang="en" sz="2500">
                <a:solidFill>
                  <a:schemeClr val="dk2"/>
                </a:solidFill>
              </a:rPr>
              <a:t>Beyond mitochondria and chloroplasts, the current discovery extends the earlier reports of a nitrogen- fixing cyanobacterium in marine algae and establishes it as a new organelle. </a:t>
            </a:r>
            <a:endParaRPr b="1" sz="2500">
              <a:solidFill>
                <a:schemeClr val="dk2"/>
              </a:solidFill>
            </a:endParaRPr>
          </a:p>
          <a:p>
            <a:pPr indent="-387350" lvl="0" marL="457200" rtl="0" algn="l">
              <a:spcBef>
                <a:spcPts val="0"/>
              </a:spcBef>
              <a:spcAft>
                <a:spcPts val="0"/>
              </a:spcAft>
              <a:buClr>
                <a:schemeClr val="dk2"/>
              </a:buClr>
              <a:buSzPts val="2500"/>
              <a:buChar char="●"/>
            </a:pPr>
            <a:r>
              <a:rPr b="1" lang="en" sz="2500">
                <a:solidFill>
                  <a:schemeClr val="dk2"/>
                </a:solidFill>
              </a:rPr>
              <a:t>The new organelle that the authors call nitroplast coevolved with its host cell.</a:t>
            </a:r>
            <a:endParaRPr b="1" sz="2500">
              <a:solidFill>
                <a:schemeClr val="dk2"/>
              </a:solidFill>
            </a:endParaRPr>
          </a:p>
        </p:txBody>
      </p:sp>
      <p:pic>
        <p:nvPicPr>
          <p:cNvPr id="329" name="Google Shape;329;p55"/>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56"/>
          <p:cNvSpPr txBox="1"/>
          <p:nvPr>
            <p:ph idx="1" type="body"/>
          </p:nvPr>
        </p:nvSpPr>
        <p:spPr>
          <a:xfrm>
            <a:off x="311700" y="250350"/>
            <a:ext cx="8252700" cy="4318500"/>
          </a:xfrm>
          <a:prstGeom prst="rect">
            <a:avLst/>
          </a:prstGeom>
        </p:spPr>
        <p:txBody>
          <a:bodyPr anchorCtr="0" anchor="t" bIns="91425" lIns="91425" spcFirstLastPara="1" rIns="91425" wrap="square" tIns="91425">
            <a:normAutofit/>
          </a:bodyPr>
          <a:lstStyle/>
          <a:p>
            <a:pPr indent="-387350" lvl="0" marL="457200" rtl="0" algn="l">
              <a:spcBef>
                <a:spcPts val="0"/>
              </a:spcBef>
              <a:spcAft>
                <a:spcPts val="0"/>
              </a:spcAft>
              <a:buClr>
                <a:srgbClr val="000000"/>
              </a:buClr>
              <a:buSzPts val="2500"/>
              <a:buChar char="●"/>
            </a:pPr>
            <a:r>
              <a:rPr b="1" lang="en" sz="2500">
                <a:solidFill>
                  <a:srgbClr val="000000"/>
                </a:solidFill>
              </a:rPr>
              <a:t>Unlike many free living nitrogen-fixing bacteria, legumes, a class of plants in the family Fabaceae, bear the nitrogen-fixing bacteria in their root nodules. </a:t>
            </a:r>
            <a:endParaRPr b="1" sz="2500">
              <a:solidFill>
                <a:srgbClr val="000000"/>
              </a:solidFill>
            </a:endParaRPr>
          </a:p>
          <a:p>
            <a:pPr indent="-387350" lvl="0" marL="457200" rtl="0" algn="l">
              <a:spcBef>
                <a:spcPts val="0"/>
              </a:spcBef>
              <a:spcAft>
                <a:spcPts val="0"/>
              </a:spcAft>
              <a:buClr>
                <a:srgbClr val="000000"/>
              </a:buClr>
              <a:buSzPts val="2500"/>
              <a:buChar char="●"/>
            </a:pPr>
            <a:r>
              <a:rPr b="1" lang="en" sz="2500">
                <a:solidFill>
                  <a:srgbClr val="000000"/>
                </a:solidFill>
              </a:rPr>
              <a:t>Ammonia is converted to nitrites and nitrates and then back into atmospheric nitrogen with the help of bacteria to complete the cycle. </a:t>
            </a:r>
            <a:endParaRPr b="1" sz="2500">
              <a:solidFill>
                <a:srgbClr val="000000"/>
              </a:solidFill>
            </a:endParaRPr>
          </a:p>
          <a:p>
            <a:pPr indent="0" lvl="0" marL="0" rtl="0" algn="l">
              <a:spcBef>
                <a:spcPts val="1200"/>
              </a:spcBef>
              <a:spcAft>
                <a:spcPts val="1200"/>
              </a:spcAft>
              <a:buNone/>
            </a:pPr>
            <a:r>
              <a:t/>
            </a:r>
            <a:endParaRPr/>
          </a:p>
        </p:txBody>
      </p:sp>
      <p:pic>
        <p:nvPicPr>
          <p:cNvPr id="335" name="Google Shape;335;p56"/>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57"/>
          <p:cNvSpPr txBox="1"/>
          <p:nvPr>
            <p:ph idx="1" type="body"/>
          </p:nvPr>
        </p:nvSpPr>
        <p:spPr>
          <a:xfrm>
            <a:off x="171275" y="93825"/>
            <a:ext cx="8603700" cy="5519100"/>
          </a:xfrm>
          <a:prstGeom prst="rect">
            <a:avLst/>
          </a:prstGeom>
        </p:spPr>
        <p:txBody>
          <a:bodyPr anchorCtr="0" anchor="t" bIns="91425" lIns="91425" spcFirstLastPara="1" rIns="91425" wrap="square" tIns="91425">
            <a:normAutofit fontScale="85000" lnSpcReduction="20000"/>
          </a:bodyPr>
          <a:lstStyle/>
          <a:p>
            <a:pPr indent="-364666" lvl="0" marL="457200" rtl="0" algn="l">
              <a:lnSpc>
                <a:spcPct val="150000"/>
              </a:lnSpc>
              <a:spcBef>
                <a:spcPts val="0"/>
              </a:spcBef>
              <a:spcAft>
                <a:spcPts val="0"/>
              </a:spcAft>
              <a:buClr>
                <a:schemeClr val="dk2"/>
              </a:buClr>
              <a:buSzPct val="100000"/>
              <a:buChar char="●"/>
            </a:pPr>
            <a:r>
              <a:rPr b="1" lang="en" sz="2520">
                <a:solidFill>
                  <a:schemeClr val="dk2"/>
                </a:solidFill>
              </a:rPr>
              <a:t>The discovery has revolutionary implications, especially in agriculture. Agriculture was transformed in the last century by the discovery of a method for synthesising ammonia from nitrogen and hydrogen in the laboratory. </a:t>
            </a:r>
            <a:endParaRPr b="1" sz="2520">
              <a:solidFill>
                <a:schemeClr val="dk2"/>
              </a:solidFill>
            </a:endParaRPr>
          </a:p>
          <a:p>
            <a:pPr indent="-364666" lvl="0" marL="457200" rtl="0" algn="l">
              <a:lnSpc>
                <a:spcPct val="150000"/>
              </a:lnSpc>
              <a:spcBef>
                <a:spcPts val="0"/>
              </a:spcBef>
              <a:spcAft>
                <a:spcPts val="0"/>
              </a:spcAft>
              <a:buClr>
                <a:schemeClr val="dk2"/>
              </a:buClr>
              <a:buSzPct val="100000"/>
              <a:buChar char="●"/>
            </a:pPr>
            <a:r>
              <a:rPr b="1" lang="en" sz="2520">
                <a:solidFill>
                  <a:schemeClr val="dk2"/>
                </a:solidFill>
              </a:rPr>
              <a:t>The current discovery has the potential to play a vital role in getting rid of the harmful side effects of industrial ammonia production. </a:t>
            </a:r>
            <a:endParaRPr b="1" sz="2520">
              <a:solidFill>
                <a:schemeClr val="dk2"/>
              </a:solidFill>
            </a:endParaRPr>
          </a:p>
          <a:p>
            <a:pPr indent="-364666" lvl="0" marL="457200" rtl="0" algn="l">
              <a:lnSpc>
                <a:spcPct val="150000"/>
              </a:lnSpc>
              <a:spcBef>
                <a:spcPts val="0"/>
              </a:spcBef>
              <a:spcAft>
                <a:spcPts val="0"/>
              </a:spcAft>
              <a:buClr>
                <a:schemeClr val="dk2"/>
              </a:buClr>
              <a:buSzPct val="100000"/>
              <a:buChar char="●"/>
            </a:pPr>
            <a:r>
              <a:rPr b="1" lang="en" sz="2520">
                <a:solidFill>
                  <a:schemeClr val="dk2"/>
                </a:solidFill>
              </a:rPr>
              <a:t>Several novel biotechnological applications may use the result of the current discovery of nitroplasts as independent nitrogen-fixing organelles. </a:t>
            </a:r>
            <a:endParaRPr b="1" sz="2520">
              <a:solidFill>
                <a:schemeClr val="dk2"/>
              </a:solidFill>
            </a:endParaRPr>
          </a:p>
          <a:p>
            <a:pPr indent="0" lvl="0" marL="457200" rtl="0" algn="l">
              <a:spcBef>
                <a:spcPts val="120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341" name="Google Shape;341;p57"/>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8"/>
          <p:cNvSpPr txBox="1"/>
          <p:nvPr>
            <p:ph idx="1" type="body"/>
          </p:nvPr>
        </p:nvSpPr>
        <p:spPr>
          <a:xfrm>
            <a:off x="311700" y="764200"/>
            <a:ext cx="8520600" cy="3804600"/>
          </a:xfrm>
          <a:prstGeom prst="rect">
            <a:avLst/>
          </a:prstGeom>
        </p:spPr>
        <p:txBody>
          <a:bodyPr anchorCtr="0" anchor="t" bIns="91425" lIns="91425" spcFirstLastPara="1" rIns="91425" wrap="square" tIns="91425">
            <a:normAutofit/>
          </a:bodyPr>
          <a:lstStyle/>
          <a:p>
            <a:pPr indent="-374650" lvl="0" marL="457200" rtl="0" algn="l">
              <a:spcBef>
                <a:spcPts val="0"/>
              </a:spcBef>
              <a:spcAft>
                <a:spcPts val="0"/>
              </a:spcAft>
              <a:buClr>
                <a:schemeClr val="dk2"/>
              </a:buClr>
              <a:buSzPts val="2300"/>
              <a:buChar char="●"/>
            </a:pPr>
            <a:r>
              <a:rPr b="1" lang="en" sz="2300">
                <a:solidFill>
                  <a:schemeClr val="dk2"/>
                </a:solidFill>
              </a:rPr>
              <a:t>They are engineering host cells and their nitroplasts with minimal genomes sufficient to grow efficiently and fix nitrogen, making plant cells fix nitrogen by engineering them to include nitroplasts and organelle transformation in plant cells to introduce nitroplast and its host genes to fix nitrogen</a:t>
            </a:r>
            <a:endParaRPr b="1" sz="2300">
              <a:solidFill>
                <a:schemeClr val="dk2"/>
              </a:solidFill>
            </a:endParaRPr>
          </a:p>
          <a:p>
            <a:pPr indent="0" lvl="0" marL="0" rtl="0" algn="l">
              <a:spcBef>
                <a:spcPts val="1200"/>
              </a:spcBef>
              <a:spcAft>
                <a:spcPts val="1200"/>
              </a:spcAft>
              <a:buNone/>
            </a:pPr>
            <a:r>
              <a:t/>
            </a:r>
            <a:endParaRPr/>
          </a:p>
        </p:txBody>
      </p:sp>
      <p:pic>
        <p:nvPicPr>
          <p:cNvPr id="347" name="Google Shape;347;p58"/>
          <p:cNvPicPr preferRelativeResize="0"/>
          <p:nvPr/>
        </p:nvPicPr>
        <p:blipFill>
          <a:blip r:embed="rId3">
            <a:alphaModFix/>
          </a:blip>
          <a:stretch>
            <a:fillRect/>
          </a:stretch>
        </p:blipFill>
        <p:spPr>
          <a:xfrm>
            <a:off x="8408625" y="93825"/>
            <a:ext cx="604500" cy="6045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59"/>
          <p:cNvSpPr txBox="1"/>
          <p:nvPr>
            <p:ph idx="1" type="body"/>
          </p:nvPr>
        </p:nvSpPr>
        <p:spPr>
          <a:xfrm>
            <a:off x="311700" y="764200"/>
            <a:ext cx="8520600" cy="38046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b="1" sz="2500">
              <a:solidFill>
                <a:schemeClr val="dk2"/>
              </a:solidFill>
            </a:endParaRPr>
          </a:p>
          <a:p>
            <a:pPr indent="0" lvl="0" marL="0" rtl="0" algn="l">
              <a:spcBef>
                <a:spcPts val="1200"/>
              </a:spcBef>
              <a:spcAft>
                <a:spcPts val="1200"/>
              </a:spcAft>
              <a:buNone/>
            </a:pPr>
            <a:r>
              <a:t/>
            </a:r>
            <a:endParaRPr/>
          </a:p>
        </p:txBody>
      </p:sp>
      <p:pic>
        <p:nvPicPr>
          <p:cNvPr id="353" name="Google Shape;353;p59"/>
          <p:cNvPicPr preferRelativeResize="0"/>
          <p:nvPr/>
        </p:nvPicPr>
        <p:blipFill>
          <a:blip r:embed="rId3">
            <a:alphaModFix/>
          </a:blip>
          <a:stretch>
            <a:fillRect/>
          </a:stretch>
        </p:blipFill>
        <p:spPr>
          <a:xfrm>
            <a:off x="8408625" y="93825"/>
            <a:ext cx="604500" cy="604500"/>
          </a:xfrm>
          <a:prstGeom prst="rect">
            <a:avLst/>
          </a:prstGeom>
          <a:noFill/>
          <a:ln>
            <a:noFill/>
          </a:ln>
        </p:spPr>
      </p:pic>
      <p:pic>
        <p:nvPicPr>
          <p:cNvPr id="354" name="Google Shape;354;p59"/>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60"/>
          <p:cNvSpPr txBox="1"/>
          <p:nvPr>
            <p:ph idx="1" type="body"/>
          </p:nvPr>
        </p:nvSpPr>
        <p:spPr>
          <a:xfrm>
            <a:off x="311700" y="329400"/>
            <a:ext cx="8520600" cy="423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300">
                <a:solidFill>
                  <a:srgbClr val="F8F9FA"/>
                </a:solidFill>
                <a:highlight>
                  <a:schemeClr val="accent3"/>
                </a:highlight>
              </a:rPr>
              <a:t>Courses for 2024 prelims</a:t>
            </a:r>
            <a:r>
              <a:rPr b="1" lang="en" sz="2300">
                <a:solidFill>
                  <a:srgbClr val="0F2C3B"/>
                </a:solidFill>
                <a:highlight>
                  <a:schemeClr val="accent3"/>
                </a:highlight>
              </a:rPr>
              <a:t> </a:t>
            </a:r>
            <a:r>
              <a:rPr b="1" lang="en" sz="3100">
                <a:solidFill>
                  <a:srgbClr val="0F2C3B"/>
                </a:solidFill>
                <a:highlight>
                  <a:schemeClr val="accent3"/>
                </a:highlight>
              </a:rPr>
              <a:t>(</a:t>
            </a:r>
            <a:r>
              <a:rPr b="1" lang="en" sz="3100">
                <a:solidFill>
                  <a:srgbClr val="F8F9FA"/>
                </a:solidFill>
                <a:highlight>
                  <a:schemeClr val="accent3"/>
                </a:highlight>
              </a:rPr>
              <a:t>40 PER OFF TODAY</a:t>
            </a:r>
            <a:r>
              <a:rPr b="1" lang="en" sz="3100">
                <a:solidFill>
                  <a:srgbClr val="0F2C3B"/>
                </a:solidFill>
                <a:highlight>
                  <a:schemeClr val="accent3"/>
                </a:highlight>
              </a:rPr>
              <a:t>)</a:t>
            </a:r>
            <a:endParaRPr b="1" sz="3100">
              <a:solidFill>
                <a:srgbClr val="0F2C3B"/>
              </a:solidFill>
              <a:highlight>
                <a:schemeClr val="accent3"/>
              </a:highlight>
            </a:endParaRPr>
          </a:p>
          <a:p>
            <a:pPr indent="0" lvl="0" marL="0" rtl="0" algn="l">
              <a:spcBef>
                <a:spcPts val="1200"/>
              </a:spcBef>
              <a:spcAft>
                <a:spcPts val="0"/>
              </a:spcAft>
              <a:buNone/>
            </a:pPr>
            <a:r>
              <a:rPr b="1" lang="en" sz="2300">
                <a:solidFill>
                  <a:srgbClr val="FF0000"/>
                </a:solidFill>
                <a:highlight>
                  <a:schemeClr val="accent6"/>
                </a:highlight>
              </a:rPr>
              <a:t>1- PT 730 - 2YRS CURRENT AFFAIRS</a:t>
            </a:r>
            <a:endParaRPr b="1" sz="2300">
              <a:solidFill>
                <a:srgbClr val="FF0000"/>
              </a:solidFill>
              <a:highlight>
                <a:schemeClr val="accent6"/>
              </a:highlight>
            </a:endParaRPr>
          </a:p>
          <a:p>
            <a:pPr indent="0" lvl="0" marL="0" rtl="0" algn="l">
              <a:spcBef>
                <a:spcPts val="1200"/>
              </a:spcBef>
              <a:spcAft>
                <a:spcPts val="0"/>
              </a:spcAft>
              <a:buNone/>
            </a:pPr>
            <a:r>
              <a:rPr b="1" lang="en" sz="2300">
                <a:solidFill>
                  <a:srgbClr val="FF0000"/>
                </a:solidFill>
                <a:highlight>
                  <a:schemeClr val="accent6"/>
                </a:highlight>
              </a:rPr>
              <a:t>2- INTERNATIONAL RELATIONS</a:t>
            </a:r>
            <a:endParaRPr b="1" sz="2300">
              <a:solidFill>
                <a:srgbClr val="FF0000"/>
              </a:solidFill>
              <a:highlight>
                <a:schemeClr val="accent6"/>
              </a:highlight>
            </a:endParaRPr>
          </a:p>
          <a:p>
            <a:pPr indent="0" lvl="0" marL="0" rtl="0" algn="l">
              <a:spcBef>
                <a:spcPts val="1200"/>
              </a:spcBef>
              <a:spcAft>
                <a:spcPts val="0"/>
              </a:spcAft>
              <a:buNone/>
            </a:pPr>
            <a:r>
              <a:rPr b="1" lang="en" sz="2300">
                <a:solidFill>
                  <a:srgbClr val="FF0000"/>
                </a:solidFill>
                <a:highlight>
                  <a:schemeClr val="accent6"/>
                </a:highlight>
              </a:rPr>
              <a:t>3- Agriculture for GS</a:t>
            </a:r>
            <a:endParaRPr b="1" sz="2300">
              <a:solidFill>
                <a:srgbClr val="FF0000"/>
              </a:solidFill>
              <a:highlight>
                <a:schemeClr val="accent6"/>
              </a:highlight>
            </a:endParaRPr>
          </a:p>
          <a:p>
            <a:pPr indent="0" lvl="0" marL="0" rtl="0" algn="l">
              <a:spcBef>
                <a:spcPts val="1200"/>
              </a:spcBef>
              <a:spcAft>
                <a:spcPts val="0"/>
              </a:spcAft>
              <a:buNone/>
            </a:pPr>
            <a:r>
              <a:rPr b="1" lang="en" sz="2300">
                <a:solidFill>
                  <a:srgbClr val="FF0000"/>
                </a:solidFill>
                <a:highlight>
                  <a:schemeClr val="accent6"/>
                </a:highlight>
              </a:rPr>
              <a:t>4- Advance topics of science tech</a:t>
            </a:r>
            <a:endParaRPr b="1" sz="2300">
              <a:solidFill>
                <a:srgbClr val="FF0000"/>
              </a:solidFill>
              <a:highlight>
                <a:schemeClr val="accent6"/>
              </a:highlight>
            </a:endParaRPr>
          </a:p>
          <a:p>
            <a:pPr indent="0" lvl="0" marL="0" rtl="0" algn="l">
              <a:spcBef>
                <a:spcPts val="1200"/>
              </a:spcBef>
              <a:spcAft>
                <a:spcPts val="1200"/>
              </a:spcAft>
              <a:buNone/>
            </a:pPr>
            <a:r>
              <a:rPr b="1" lang="en" sz="2300">
                <a:solidFill>
                  <a:srgbClr val="FF0000"/>
                </a:solidFill>
                <a:highlight>
                  <a:schemeClr val="accent6"/>
                </a:highlight>
              </a:rPr>
              <a:t>5- prelims vijay series ( 10 full length testS)</a:t>
            </a:r>
            <a:endParaRPr b="1" sz="2300">
              <a:solidFill>
                <a:srgbClr val="FF0000"/>
              </a:solidFill>
              <a:highlight>
                <a:schemeClr val="accent6"/>
              </a:highlight>
            </a:endParaRPr>
          </a:p>
        </p:txBody>
      </p:sp>
      <p:pic>
        <p:nvPicPr>
          <p:cNvPr id="360" name="Google Shape;360;p60"/>
          <p:cNvPicPr preferRelativeResize="0"/>
          <p:nvPr/>
        </p:nvPicPr>
        <p:blipFill>
          <a:blip r:embed="rId3">
            <a:alphaModFix/>
          </a:blip>
          <a:stretch>
            <a:fillRect/>
          </a:stretch>
        </p:blipFill>
        <p:spPr>
          <a:xfrm>
            <a:off x="8408625" y="93825"/>
            <a:ext cx="604500" cy="604500"/>
          </a:xfrm>
          <a:prstGeom prst="rect">
            <a:avLst/>
          </a:prstGeom>
          <a:noFill/>
          <a:ln>
            <a:noFill/>
          </a:ln>
        </p:spPr>
      </p:pic>
      <p:sp>
        <p:nvSpPr>
          <p:cNvPr id="361" name="Google Shape;361;p60"/>
          <p:cNvSpPr txBox="1"/>
          <p:nvPr/>
        </p:nvSpPr>
        <p:spPr>
          <a:xfrm>
            <a:off x="1251700" y="4374375"/>
            <a:ext cx="75894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00">
                <a:solidFill>
                  <a:srgbClr val="00FF00"/>
                </a:solidFill>
                <a:highlight>
                  <a:schemeClr val="dk1"/>
                </a:highlight>
                <a:latin typeface="Source Sans Pro"/>
                <a:ea typeface="Source Sans Pro"/>
                <a:cs typeface="Source Sans Pro"/>
                <a:sym typeface="Source Sans Pro"/>
              </a:rPr>
              <a:t>Visit - saurabhpandeyupsc.com </a:t>
            </a:r>
            <a:endParaRPr b="1" sz="2300">
              <a:solidFill>
                <a:srgbClr val="00FF00"/>
              </a:solidFill>
              <a:highlight>
                <a:schemeClr val="dk1"/>
              </a:highlight>
              <a:latin typeface="Source Sans Pro"/>
              <a:ea typeface="Source Sans Pro"/>
              <a:cs typeface="Source Sans Pro"/>
              <a:sym typeface="Source Sans Pro"/>
            </a:endParaRPr>
          </a:p>
        </p:txBody>
      </p:sp>
      <p:sp>
        <p:nvSpPr>
          <p:cNvPr id="362" name="Google Shape;362;p60"/>
          <p:cNvSpPr txBox="1"/>
          <p:nvPr/>
        </p:nvSpPr>
        <p:spPr>
          <a:xfrm>
            <a:off x="5349375" y="1660150"/>
            <a:ext cx="3821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200">
                <a:solidFill>
                  <a:srgbClr val="DB3519"/>
                </a:solidFill>
              </a:rPr>
              <a:t>9057921649</a:t>
            </a:r>
            <a:endParaRPr sz="4900">
              <a:solidFill>
                <a:schemeClr val="lt2"/>
              </a:solidFill>
              <a:latin typeface="Source Sans Pro"/>
              <a:ea typeface="Source Sans Pro"/>
              <a:cs typeface="Source Sans Pro"/>
              <a:sym typeface="Source Sans Pro"/>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61"/>
          <p:cNvSpPr txBox="1"/>
          <p:nvPr>
            <p:ph type="title"/>
          </p:nvPr>
        </p:nvSpPr>
        <p:spPr>
          <a:xfrm>
            <a:off x="311700" y="206525"/>
            <a:ext cx="8520600" cy="649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Target Mains -2024/25</a:t>
            </a:r>
            <a:endParaRPr/>
          </a:p>
        </p:txBody>
      </p:sp>
      <p:sp>
        <p:nvSpPr>
          <p:cNvPr id="368" name="Google Shape;368;p61"/>
          <p:cNvSpPr txBox="1"/>
          <p:nvPr>
            <p:ph idx="1" type="body"/>
          </p:nvPr>
        </p:nvSpPr>
        <p:spPr>
          <a:xfrm>
            <a:off x="311700" y="856325"/>
            <a:ext cx="8520600" cy="3712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900">
                <a:solidFill>
                  <a:srgbClr val="000000"/>
                </a:solidFill>
              </a:rPr>
              <a:t>Q ‘’Biodiversity in African continent    will not remain untouched of global boiling’’ Explain.</a:t>
            </a:r>
            <a:endParaRPr b="1" sz="2900">
              <a:solidFill>
                <a:srgbClr val="000000"/>
              </a:solidFill>
            </a:endParaRPr>
          </a:p>
          <a:p>
            <a:pPr indent="0" lvl="0" marL="0" marR="38100" rtl="0" algn="l">
              <a:lnSpc>
                <a:spcPct val="114285"/>
              </a:lnSpc>
              <a:spcBef>
                <a:spcPts val="1200"/>
              </a:spcBef>
              <a:spcAft>
                <a:spcPts val="0"/>
              </a:spcAft>
              <a:buNone/>
            </a:pPr>
            <a:r>
              <a:rPr b="1" lang="en" sz="2600">
                <a:solidFill>
                  <a:srgbClr val="202124"/>
                </a:solidFill>
                <a:highlight>
                  <a:srgbClr val="F8F9FA"/>
                </a:highlight>
                <a:latin typeface="Arial"/>
                <a:ea typeface="Arial"/>
                <a:cs typeface="Arial"/>
                <a:sym typeface="Arial"/>
              </a:rPr>
              <a:t>प्रश्न ''अफ्रीकी महाद्वीप में जैव विविधता वैश्विक उबाल से अछूती नहीं रहेगी'' स्पष्ट करें</a:t>
            </a:r>
            <a:endParaRPr b="1" sz="2600">
              <a:solidFill>
                <a:srgbClr val="202124"/>
              </a:solidFill>
              <a:highlight>
                <a:srgbClr val="F8F9FA"/>
              </a:highlight>
              <a:latin typeface="Arial"/>
              <a:ea typeface="Arial"/>
              <a:cs typeface="Arial"/>
              <a:sym typeface="Arial"/>
            </a:endParaRPr>
          </a:p>
          <a:p>
            <a:pPr indent="0" lvl="0" marL="0" rtl="0" algn="l">
              <a:spcBef>
                <a:spcPts val="0"/>
              </a:spcBef>
              <a:spcAft>
                <a:spcPts val="0"/>
              </a:spcAft>
              <a:buNone/>
            </a:pPr>
            <a:r>
              <a:t/>
            </a:r>
            <a:endParaRPr b="1" sz="2900">
              <a:solidFill>
                <a:srgbClr val="000000"/>
              </a:solidFill>
            </a:endParaRPr>
          </a:p>
          <a:p>
            <a:pPr indent="0" lvl="0" marL="0" rtl="0" algn="l">
              <a:spcBef>
                <a:spcPts val="1200"/>
              </a:spcBef>
              <a:spcAft>
                <a:spcPts val="1200"/>
              </a:spcAft>
              <a:buNone/>
            </a:pPr>
            <a:r>
              <a:t/>
            </a:r>
            <a:endParaRPr b="1" sz="2900">
              <a:solidFill>
                <a:srgbClr val="000000"/>
              </a:solidFill>
            </a:endParaRPr>
          </a:p>
        </p:txBody>
      </p:sp>
      <p:sp>
        <p:nvSpPr>
          <p:cNvPr id="369" name="Google Shape;369;p61"/>
          <p:cNvSpPr txBox="1"/>
          <p:nvPr/>
        </p:nvSpPr>
        <p:spPr>
          <a:xfrm>
            <a:off x="895950" y="3873675"/>
            <a:ext cx="75894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FF0000"/>
                </a:solidFill>
                <a:highlight>
                  <a:srgbClr val="FFFF00"/>
                </a:highlight>
              </a:rPr>
              <a:t>send your answer - Saurabh pandey upsc telegram channel</a:t>
            </a:r>
            <a:endParaRPr sz="2900">
              <a:solidFill>
                <a:srgbClr val="FF0000"/>
              </a:solidFill>
              <a:highlight>
                <a:srgbClr val="FFFF00"/>
              </a:highlight>
              <a:latin typeface="Source Sans Pro"/>
              <a:ea typeface="Source Sans Pro"/>
              <a:cs typeface="Source Sans Pro"/>
              <a:sym typeface="Source Sans Pro"/>
            </a:endParaRPr>
          </a:p>
        </p:txBody>
      </p:sp>
    </p:spTree>
  </p:cSld>
  <p:clrMapOvr>
    <a:masterClrMapping/>
  </p:clrMapOvr>
</p:sld>
</file>

<file path=ppt/theme/theme1.xml><?xml version="1.0" encoding="utf-8"?>
<a:theme xmlns:a="http://schemas.openxmlformats.org/drawingml/2006/main" xmlns:r="http://schemas.openxmlformats.org/officeDocument/2006/relationships"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